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embeddings/oleObject1.bin" ContentType="application/vnd.openxmlformats-officedocument.oleObject"/>
  <Override PartName="/ppt/tags/tag4.xml" ContentType="application/vnd.openxmlformats-officedocument.presentationml.tags+xml"/>
  <Override PartName="/ppt/embeddings/oleObject2.bin" ContentType="application/vnd.openxmlformats-officedocument.oleObject"/>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embeddings/oleObject3.bin" ContentType="application/vnd.openxmlformats-officedocument.oleObject"/>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6.xml" ContentType="application/vnd.openxmlformats-officedocument.presentationml.tags+xml"/>
  <Override PartName="/ppt/embeddings/oleObject4.bin" ContentType="application/vnd.openxmlformats-officedocument.oleObject"/>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7.xml" ContentType="application/vnd.openxmlformats-officedocument.presentationml.tags+xml"/>
  <Override PartName="/ppt/embeddings/oleObject5.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revisionInfo.xml" ContentType="application/vnd.ms-powerpoint.revisioninfo+xml"/>
  <Override PartName="/ppt/webextensions/webextension1.xml" ContentType="application/vnd.ms-office.webextension+xml"/>
  <Override PartName="/ppt/webextensions/webextension2.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microsoft.com/office/2011/relationships/webextensiontaskpanes" Target="ppt/webextensions/taskpanes.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Lst>
  <p:notesMasterIdLst>
    <p:notesMasterId r:id="rId53"/>
  </p:notesMasterIdLst>
  <p:sldIdLst>
    <p:sldId id="256" r:id="rId3"/>
    <p:sldId id="319" r:id="rId4"/>
    <p:sldId id="304" r:id="rId5"/>
    <p:sldId id="305" r:id="rId6"/>
    <p:sldId id="272" r:id="rId7"/>
    <p:sldId id="257" r:id="rId8"/>
    <p:sldId id="320" r:id="rId9"/>
    <p:sldId id="260" r:id="rId10"/>
    <p:sldId id="321" r:id="rId11"/>
    <p:sldId id="296" r:id="rId12"/>
    <p:sldId id="262" r:id="rId13"/>
    <p:sldId id="263" r:id="rId14"/>
    <p:sldId id="322" r:id="rId15"/>
    <p:sldId id="323" r:id="rId16"/>
    <p:sldId id="290" r:id="rId17"/>
    <p:sldId id="286" r:id="rId18"/>
    <p:sldId id="325" r:id="rId19"/>
    <p:sldId id="291" r:id="rId20"/>
    <p:sldId id="271" r:id="rId21"/>
    <p:sldId id="273" r:id="rId22"/>
    <p:sldId id="326" r:id="rId23"/>
    <p:sldId id="327" r:id="rId24"/>
    <p:sldId id="328" r:id="rId25"/>
    <p:sldId id="292" r:id="rId26"/>
    <p:sldId id="348" r:id="rId27"/>
    <p:sldId id="278" r:id="rId28"/>
    <p:sldId id="280" r:id="rId29"/>
    <p:sldId id="308" r:id="rId30"/>
    <p:sldId id="295" r:id="rId31"/>
    <p:sldId id="302" r:id="rId32"/>
    <p:sldId id="329" r:id="rId33"/>
    <p:sldId id="332" r:id="rId34"/>
    <p:sldId id="340" r:id="rId35"/>
    <p:sldId id="331" r:id="rId36"/>
    <p:sldId id="335" r:id="rId37"/>
    <p:sldId id="333" r:id="rId38"/>
    <p:sldId id="313" r:id="rId39"/>
    <p:sldId id="334" r:id="rId40"/>
    <p:sldId id="293" r:id="rId41"/>
    <p:sldId id="337" r:id="rId42"/>
    <p:sldId id="336" r:id="rId43"/>
    <p:sldId id="318" r:id="rId44"/>
    <p:sldId id="342" r:id="rId45"/>
    <p:sldId id="338" r:id="rId46"/>
    <p:sldId id="339" r:id="rId47"/>
    <p:sldId id="285" r:id="rId48"/>
    <p:sldId id="297" r:id="rId49"/>
    <p:sldId id="303" r:id="rId50"/>
    <p:sldId id="281" r:id="rId51"/>
    <p:sldId id="29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Hedrick" initials="JH" lastIdx="2" clrIdx="0">
    <p:extLst/>
  </p:cmAuthor>
  <p:cmAuthor id="2" name="L Hartling" initials="LH"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195"/>
    <a:srgbClr val="EEB3AE"/>
    <a:srgbClr val="99CCFF"/>
    <a:srgbClr val="FF5050"/>
    <a:srgbClr val="0033CC"/>
    <a:srgbClr val="C1E0FF"/>
    <a:srgbClr val="CCECFF"/>
    <a:srgbClr val="CC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70" autoAdjust="0"/>
    <p:restoredTop sz="94660"/>
  </p:normalViewPr>
  <p:slideViewPr>
    <p:cSldViewPr snapToGrid="0">
      <p:cViewPr varScale="1">
        <p:scale>
          <a:sx n="87" d="100"/>
          <a:sy n="87" d="100"/>
        </p:scale>
        <p:origin x="-536" y="-104"/>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9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microsoft.com/office/2015/10/relationships/revisionInfo" Target="revisionInfo.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_rels/data7.xml.rels><?xml version="1.0" encoding="UTF-8" standalone="yes"?>
<Relationships xmlns="http://schemas.openxmlformats.org/package/2006/relationships"><Relationship Id="rId1" Type="http://schemas.openxmlformats.org/officeDocument/2006/relationships/image" Target="../media/image35.png"/><Relationship Id="rId2" Type="http://schemas.openxmlformats.org/officeDocument/2006/relationships/hyperlink" Target="http://commons.wikimedia.org/wiki/category:green_check_mark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2D9E8-EDDF-477A-95A3-C1CA23DE644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1E9C1D1-D1CA-4902-A28A-68F68F943FA9}">
      <dgm:prSet phldrT="[Text]" custT="1"/>
      <dgm:spPr/>
      <dgm:t>
        <a:bodyPr/>
        <a:lstStyle/>
        <a:p>
          <a:pPr>
            <a:buNone/>
          </a:pPr>
          <a:r>
            <a:rPr lang="en-US" sz="1600" dirty="0"/>
            <a:t>Reschedule FA only as necessary in order to </a:t>
          </a:r>
          <a:r>
            <a:rPr lang="en-US" sz="1600" b="1" u="sng" dirty="0"/>
            <a:t>prevent a delay or cancellation </a:t>
          </a:r>
        </a:p>
        <a:p>
          <a:pPr>
            <a:buNone/>
          </a:pPr>
          <a:r>
            <a:rPr lang="en-US" sz="1600" dirty="0"/>
            <a:t>(no Reserves available)</a:t>
          </a:r>
        </a:p>
      </dgm:t>
    </dgm:pt>
    <dgm:pt modelId="{FAB19A84-5003-4D9B-BB4F-38BEEE90ED6D}" type="parTrans" cxnId="{428B72B5-4CB2-4F81-A8B1-4EAF25A43FA5}">
      <dgm:prSet/>
      <dgm:spPr/>
      <dgm:t>
        <a:bodyPr/>
        <a:lstStyle/>
        <a:p>
          <a:endParaRPr lang="en-US"/>
        </a:p>
      </dgm:t>
    </dgm:pt>
    <dgm:pt modelId="{EF738613-AFF0-4C29-8A4F-679223AAC666}" type="sibTrans" cxnId="{428B72B5-4CB2-4F81-A8B1-4EAF25A43FA5}">
      <dgm:prSet/>
      <dgm:spPr/>
      <dgm:t>
        <a:bodyPr/>
        <a:lstStyle/>
        <a:p>
          <a:endParaRPr lang="en-US"/>
        </a:p>
      </dgm:t>
    </dgm:pt>
    <dgm:pt modelId="{1A592E23-C431-49DC-B74B-C5BE7ADC3661}">
      <dgm:prSet custT="1"/>
      <dgm:spPr/>
      <dgm:t>
        <a:bodyPr/>
        <a:lstStyle/>
        <a:p>
          <a:r>
            <a:rPr lang="en-US" sz="1600" dirty="0"/>
            <a:t>In IROPS these provisions are intended for orderly rescheduling procedures </a:t>
          </a:r>
        </a:p>
      </dgm:t>
    </dgm:pt>
    <dgm:pt modelId="{90C0843A-DE48-4243-8977-3460E41ECD63}" type="parTrans" cxnId="{2314AE98-0620-4474-8214-8B63A9FFADAD}">
      <dgm:prSet/>
      <dgm:spPr/>
      <dgm:t>
        <a:bodyPr/>
        <a:lstStyle/>
        <a:p>
          <a:endParaRPr lang="en-US"/>
        </a:p>
      </dgm:t>
    </dgm:pt>
    <dgm:pt modelId="{E5BA33D7-4130-45F1-B1C9-0D31CF83B894}" type="sibTrans" cxnId="{2314AE98-0620-4474-8214-8B63A9FFADAD}">
      <dgm:prSet/>
      <dgm:spPr/>
      <dgm:t>
        <a:bodyPr/>
        <a:lstStyle/>
        <a:p>
          <a:endParaRPr lang="en-US"/>
        </a:p>
      </dgm:t>
    </dgm:pt>
    <dgm:pt modelId="{F56A2C0C-E8EC-4BF8-AEE7-0F8ADB26E0DD}">
      <dgm:prSet custT="1"/>
      <dgm:spPr/>
      <dgm:t>
        <a:bodyPr/>
        <a:lstStyle/>
        <a:p>
          <a:pPr>
            <a:buSzPct val="100000"/>
            <a:buFont typeface="Wingdings" panose="05000000000000000000" pitchFamily="2" charset="2"/>
            <a:buChar char="Ø"/>
          </a:pPr>
          <a:r>
            <a:rPr lang="en-US" sz="1600" dirty="0">
              <a:solidFill>
                <a:schemeClr val="bg1"/>
              </a:solidFill>
            </a:rPr>
            <a:t>Reasonable effort to reschedule the entire crew together</a:t>
          </a:r>
        </a:p>
      </dgm:t>
    </dgm:pt>
    <dgm:pt modelId="{B383768C-6966-4DFA-9B75-67A3C195CF9B}" type="parTrans" cxnId="{5F3EE2A0-1B42-4AB6-87A3-ADCA03F29222}">
      <dgm:prSet/>
      <dgm:spPr/>
      <dgm:t>
        <a:bodyPr/>
        <a:lstStyle/>
        <a:p>
          <a:endParaRPr lang="en-US"/>
        </a:p>
      </dgm:t>
    </dgm:pt>
    <dgm:pt modelId="{4C455C94-925E-4079-BCA3-6FD3F1AF6C94}" type="sibTrans" cxnId="{5F3EE2A0-1B42-4AB6-87A3-ADCA03F29222}">
      <dgm:prSet/>
      <dgm:spPr/>
      <dgm:t>
        <a:bodyPr/>
        <a:lstStyle/>
        <a:p>
          <a:endParaRPr lang="en-US"/>
        </a:p>
      </dgm:t>
    </dgm:pt>
    <dgm:pt modelId="{9E50E3F3-A1DF-4388-BED9-2E85E134BC2F}">
      <dgm:prSet custT="1"/>
      <dgm:spPr/>
      <dgm:t>
        <a:bodyPr/>
        <a:lstStyle/>
        <a:p>
          <a:pPr>
            <a:buSzPct val="100000"/>
            <a:buNone/>
          </a:pPr>
          <a:r>
            <a:rPr lang="en-US" sz="1600" dirty="0">
              <a:solidFill>
                <a:schemeClr val="bg1"/>
              </a:solidFill>
            </a:rPr>
            <a:t>If full crew is not needed, </a:t>
          </a:r>
        </a:p>
        <a:p>
          <a:pPr>
            <a:buSzPct val="100000"/>
            <a:buNone/>
          </a:pPr>
          <a:r>
            <a:rPr lang="en-US" sz="1600" dirty="0">
              <a:solidFill>
                <a:schemeClr val="bg1"/>
              </a:solidFill>
            </a:rPr>
            <a:t>	Offered in seniority order or </a:t>
          </a:r>
        </a:p>
        <a:p>
          <a:pPr>
            <a:buSzPct val="100000"/>
            <a:buNone/>
          </a:pPr>
          <a:r>
            <a:rPr lang="en-US" sz="1600" dirty="0">
              <a:solidFill>
                <a:schemeClr val="bg1"/>
              </a:solidFill>
            </a:rPr>
            <a:t>		Assigned in inverse seniority order </a:t>
          </a:r>
        </a:p>
      </dgm:t>
    </dgm:pt>
    <dgm:pt modelId="{F085EF2F-55E5-4253-A0CF-6862DB552136}" type="parTrans" cxnId="{FD7F5AF8-F2B4-44A4-B9B3-E90E63F8EE36}">
      <dgm:prSet/>
      <dgm:spPr/>
      <dgm:t>
        <a:bodyPr/>
        <a:lstStyle/>
        <a:p>
          <a:endParaRPr lang="en-US"/>
        </a:p>
      </dgm:t>
    </dgm:pt>
    <dgm:pt modelId="{5902BDEF-FBF7-4B20-8739-8044225FC645}" type="sibTrans" cxnId="{FD7F5AF8-F2B4-44A4-B9B3-E90E63F8EE36}">
      <dgm:prSet/>
      <dgm:spPr/>
      <dgm:t>
        <a:bodyPr/>
        <a:lstStyle/>
        <a:p>
          <a:endParaRPr lang="en-US"/>
        </a:p>
      </dgm:t>
    </dgm:pt>
    <dgm:pt modelId="{BE1DA6AD-1D69-4522-9D07-697C8A6F9519}" type="pres">
      <dgm:prSet presAssocID="{8B22D9E8-EDDF-477A-95A3-C1CA23DE644F}" presName="outerComposite" presStyleCnt="0">
        <dgm:presLayoutVars>
          <dgm:chMax val="5"/>
          <dgm:dir/>
          <dgm:resizeHandles val="exact"/>
        </dgm:presLayoutVars>
      </dgm:prSet>
      <dgm:spPr/>
      <dgm:t>
        <a:bodyPr/>
        <a:lstStyle/>
        <a:p>
          <a:endParaRPr lang="en-US"/>
        </a:p>
      </dgm:t>
    </dgm:pt>
    <dgm:pt modelId="{EEC53A19-B61A-42DB-902E-85D61211E90F}" type="pres">
      <dgm:prSet presAssocID="{8B22D9E8-EDDF-477A-95A3-C1CA23DE644F}" presName="dummyMaxCanvas" presStyleCnt="0">
        <dgm:presLayoutVars/>
      </dgm:prSet>
      <dgm:spPr/>
    </dgm:pt>
    <dgm:pt modelId="{D1880F1D-4D0D-4B2D-9D31-61F2DC6ADDF0}" type="pres">
      <dgm:prSet presAssocID="{8B22D9E8-EDDF-477A-95A3-C1CA23DE644F}" presName="FourNodes_1" presStyleLbl="node1" presStyleIdx="0" presStyleCnt="4">
        <dgm:presLayoutVars>
          <dgm:bulletEnabled val="1"/>
        </dgm:presLayoutVars>
      </dgm:prSet>
      <dgm:spPr/>
      <dgm:t>
        <a:bodyPr/>
        <a:lstStyle/>
        <a:p>
          <a:endParaRPr lang="en-US"/>
        </a:p>
      </dgm:t>
    </dgm:pt>
    <dgm:pt modelId="{B3B1FFA9-8961-4E96-826C-E29701E8CE98}" type="pres">
      <dgm:prSet presAssocID="{8B22D9E8-EDDF-477A-95A3-C1CA23DE644F}" presName="FourNodes_2" presStyleLbl="node1" presStyleIdx="1" presStyleCnt="4">
        <dgm:presLayoutVars>
          <dgm:bulletEnabled val="1"/>
        </dgm:presLayoutVars>
      </dgm:prSet>
      <dgm:spPr/>
      <dgm:t>
        <a:bodyPr/>
        <a:lstStyle/>
        <a:p>
          <a:endParaRPr lang="en-US"/>
        </a:p>
      </dgm:t>
    </dgm:pt>
    <dgm:pt modelId="{6E85D63F-6B97-4FE5-8ACA-21520D31F9D4}" type="pres">
      <dgm:prSet presAssocID="{8B22D9E8-EDDF-477A-95A3-C1CA23DE644F}" presName="FourNodes_3" presStyleLbl="node1" presStyleIdx="2" presStyleCnt="4">
        <dgm:presLayoutVars>
          <dgm:bulletEnabled val="1"/>
        </dgm:presLayoutVars>
      </dgm:prSet>
      <dgm:spPr/>
      <dgm:t>
        <a:bodyPr/>
        <a:lstStyle/>
        <a:p>
          <a:endParaRPr lang="en-US"/>
        </a:p>
      </dgm:t>
    </dgm:pt>
    <dgm:pt modelId="{F37EF708-D6E2-4363-A3CE-4996AEC73E16}" type="pres">
      <dgm:prSet presAssocID="{8B22D9E8-EDDF-477A-95A3-C1CA23DE644F}" presName="FourNodes_4" presStyleLbl="node1" presStyleIdx="3" presStyleCnt="4">
        <dgm:presLayoutVars>
          <dgm:bulletEnabled val="1"/>
        </dgm:presLayoutVars>
      </dgm:prSet>
      <dgm:spPr/>
      <dgm:t>
        <a:bodyPr/>
        <a:lstStyle/>
        <a:p>
          <a:endParaRPr lang="en-US"/>
        </a:p>
      </dgm:t>
    </dgm:pt>
    <dgm:pt modelId="{EF0139AA-8861-4458-829F-1D8B8742F2D2}" type="pres">
      <dgm:prSet presAssocID="{8B22D9E8-EDDF-477A-95A3-C1CA23DE644F}" presName="FourConn_1-2" presStyleLbl="fgAccFollowNode1" presStyleIdx="0" presStyleCnt="3">
        <dgm:presLayoutVars>
          <dgm:bulletEnabled val="1"/>
        </dgm:presLayoutVars>
      </dgm:prSet>
      <dgm:spPr/>
      <dgm:t>
        <a:bodyPr/>
        <a:lstStyle/>
        <a:p>
          <a:endParaRPr lang="en-US"/>
        </a:p>
      </dgm:t>
    </dgm:pt>
    <dgm:pt modelId="{8448A317-CC6D-4369-ACC7-ABD6CB02835C}" type="pres">
      <dgm:prSet presAssocID="{8B22D9E8-EDDF-477A-95A3-C1CA23DE644F}" presName="FourConn_2-3" presStyleLbl="fgAccFollowNode1" presStyleIdx="1" presStyleCnt="3">
        <dgm:presLayoutVars>
          <dgm:bulletEnabled val="1"/>
        </dgm:presLayoutVars>
      </dgm:prSet>
      <dgm:spPr/>
      <dgm:t>
        <a:bodyPr/>
        <a:lstStyle/>
        <a:p>
          <a:endParaRPr lang="en-US"/>
        </a:p>
      </dgm:t>
    </dgm:pt>
    <dgm:pt modelId="{464FD900-0E7D-4937-A330-7E5233BCFA8A}" type="pres">
      <dgm:prSet presAssocID="{8B22D9E8-EDDF-477A-95A3-C1CA23DE644F}" presName="FourConn_3-4" presStyleLbl="fgAccFollowNode1" presStyleIdx="2" presStyleCnt="3">
        <dgm:presLayoutVars>
          <dgm:bulletEnabled val="1"/>
        </dgm:presLayoutVars>
      </dgm:prSet>
      <dgm:spPr/>
      <dgm:t>
        <a:bodyPr/>
        <a:lstStyle/>
        <a:p>
          <a:endParaRPr lang="en-US"/>
        </a:p>
      </dgm:t>
    </dgm:pt>
    <dgm:pt modelId="{90258674-92F4-41E0-92F9-A9D39A0BB101}" type="pres">
      <dgm:prSet presAssocID="{8B22D9E8-EDDF-477A-95A3-C1CA23DE644F}" presName="FourNodes_1_text" presStyleLbl="node1" presStyleIdx="3" presStyleCnt="4">
        <dgm:presLayoutVars>
          <dgm:bulletEnabled val="1"/>
        </dgm:presLayoutVars>
      </dgm:prSet>
      <dgm:spPr/>
      <dgm:t>
        <a:bodyPr/>
        <a:lstStyle/>
        <a:p>
          <a:endParaRPr lang="en-US"/>
        </a:p>
      </dgm:t>
    </dgm:pt>
    <dgm:pt modelId="{813D5804-88C8-4B66-91F2-C8C1C79B0BB9}" type="pres">
      <dgm:prSet presAssocID="{8B22D9E8-EDDF-477A-95A3-C1CA23DE644F}" presName="FourNodes_2_text" presStyleLbl="node1" presStyleIdx="3" presStyleCnt="4">
        <dgm:presLayoutVars>
          <dgm:bulletEnabled val="1"/>
        </dgm:presLayoutVars>
      </dgm:prSet>
      <dgm:spPr/>
      <dgm:t>
        <a:bodyPr/>
        <a:lstStyle/>
        <a:p>
          <a:endParaRPr lang="en-US"/>
        </a:p>
      </dgm:t>
    </dgm:pt>
    <dgm:pt modelId="{DF004EC5-9B4F-4C93-88A2-F43D2A80CDF1}" type="pres">
      <dgm:prSet presAssocID="{8B22D9E8-EDDF-477A-95A3-C1CA23DE644F}" presName="FourNodes_3_text" presStyleLbl="node1" presStyleIdx="3" presStyleCnt="4">
        <dgm:presLayoutVars>
          <dgm:bulletEnabled val="1"/>
        </dgm:presLayoutVars>
      </dgm:prSet>
      <dgm:spPr/>
      <dgm:t>
        <a:bodyPr/>
        <a:lstStyle/>
        <a:p>
          <a:endParaRPr lang="en-US"/>
        </a:p>
      </dgm:t>
    </dgm:pt>
    <dgm:pt modelId="{70BE193F-E05C-4547-8FB9-460667BB83DB}" type="pres">
      <dgm:prSet presAssocID="{8B22D9E8-EDDF-477A-95A3-C1CA23DE644F}" presName="FourNodes_4_text" presStyleLbl="node1" presStyleIdx="3" presStyleCnt="4">
        <dgm:presLayoutVars>
          <dgm:bulletEnabled val="1"/>
        </dgm:presLayoutVars>
      </dgm:prSet>
      <dgm:spPr/>
      <dgm:t>
        <a:bodyPr/>
        <a:lstStyle/>
        <a:p>
          <a:endParaRPr lang="en-US"/>
        </a:p>
      </dgm:t>
    </dgm:pt>
  </dgm:ptLst>
  <dgm:cxnLst>
    <dgm:cxn modelId="{47B5AD6F-A562-4EAB-B28A-2B0BAC2CFE4E}" type="presOf" srcId="{E5BA33D7-4130-45F1-B1C9-0D31CF83B894}" destId="{8448A317-CC6D-4369-ACC7-ABD6CB02835C}" srcOrd="0" destOrd="0" presId="urn:microsoft.com/office/officeart/2005/8/layout/vProcess5"/>
    <dgm:cxn modelId="{146AE8A9-9C37-4AE8-B641-04527C93BDE3}" type="presOf" srcId="{EF738613-AFF0-4C29-8A4F-679223AAC666}" destId="{EF0139AA-8861-4458-829F-1D8B8742F2D2}" srcOrd="0" destOrd="0" presId="urn:microsoft.com/office/officeart/2005/8/layout/vProcess5"/>
    <dgm:cxn modelId="{5F3EE2A0-1B42-4AB6-87A3-ADCA03F29222}" srcId="{8B22D9E8-EDDF-477A-95A3-C1CA23DE644F}" destId="{F56A2C0C-E8EC-4BF8-AEE7-0F8ADB26E0DD}" srcOrd="2" destOrd="0" parTransId="{B383768C-6966-4DFA-9B75-67A3C195CF9B}" sibTransId="{4C455C94-925E-4079-BCA3-6FD3F1AF6C94}"/>
    <dgm:cxn modelId="{5CEEFDDA-E904-437A-93C0-FDEF4E3FB97B}" type="presOf" srcId="{31E9C1D1-D1CA-4902-A28A-68F68F943FA9}" destId="{D1880F1D-4D0D-4B2D-9D31-61F2DC6ADDF0}" srcOrd="0" destOrd="0" presId="urn:microsoft.com/office/officeart/2005/8/layout/vProcess5"/>
    <dgm:cxn modelId="{FD7F5AF8-F2B4-44A4-B9B3-E90E63F8EE36}" srcId="{8B22D9E8-EDDF-477A-95A3-C1CA23DE644F}" destId="{9E50E3F3-A1DF-4388-BED9-2E85E134BC2F}" srcOrd="3" destOrd="0" parTransId="{F085EF2F-55E5-4253-A0CF-6862DB552136}" sibTransId="{5902BDEF-FBF7-4B20-8739-8044225FC645}"/>
    <dgm:cxn modelId="{1DEA2A2E-1735-4B72-AAAB-E2DA20678658}" type="presOf" srcId="{F56A2C0C-E8EC-4BF8-AEE7-0F8ADB26E0DD}" destId="{6E85D63F-6B97-4FE5-8ACA-21520D31F9D4}" srcOrd="0" destOrd="0" presId="urn:microsoft.com/office/officeart/2005/8/layout/vProcess5"/>
    <dgm:cxn modelId="{175E50F7-8068-4E9B-A7F0-FEB5F871FFE3}" type="presOf" srcId="{9E50E3F3-A1DF-4388-BED9-2E85E134BC2F}" destId="{F37EF708-D6E2-4363-A3CE-4996AEC73E16}" srcOrd="0" destOrd="0" presId="urn:microsoft.com/office/officeart/2005/8/layout/vProcess5"/>
    <dgm:cxn modelId="{D1A37878-7939-444C-AD3A-CC2B002975A4}" type="presOf" srcId="{1A592E23-C431-49DC-B74B-C5BE7ADC3661}" destId="{813D5804-88C8-4B66-91F2-C8C1C79B0BB9}" srcOrd="1" destOrd="0" presId="urn:microsoft.com/office/officeart/2005/8/layout/vProcess5"/>
    <dgm:cxn modelId="{B145C0AB-E93A-493C-87A0-C43971827D48}" type="presOf" srcId="{1A592E23-C431-49DC-B74B-C5BE7ADC3661}" destId="{B3B1FFA9-8961-4E96-826C-E29701E8CE98}" srcOrd="0" destOrd="0" presId="urn:microsoft.com/office/officeart/2005/8/layout/vProcess5"/>
    <dgm:cxn modelId="{428B72B5-4CB2-4F81-A8B1-4EAF25A43FA5}" srcId="{8B22D9E8-EDDF-477A-95A3-C1CA23DE644F}" destId="{31E9C1D1-D1CA-4902-A28A-68F68F943FA9}" srcOrd="0" destOrd="0" parTransId="{FAB19A84-5003-4D9B-BB4F-38BEEE90ED6D}" sibTransId="{EF738613-AFF0-4C29-8A4F-679223AAC666}"/>
    <dgm:cxn modelId="{C7617635-500B-4B84-9128-4E4AA458FC5C}" type="presOf" srcId="{8B22D9E8-EDDF-477A-95A3-C1CA23DE644F}" destId="{BE1DA6AD-1D69-4522-9D07-697C8A6F9519}" srcOrd="0" destOrd="0" presId="urn:microsoft.com/office/officeart/2005/8/layout/vProcess5"/>
    <dgm:cxn modelId="{2314AE98-0620-4474-8214-8B63A9FFADAD}" srcId="{8B22D9E8-EDDF-477A-95A3-C1CA23DE644F}" destId="{1A592E23-C431-49DC-B74B-C5BE7ADC3661}" srcOrd="1" destOrd="0" parTransId="{90C0843A-DE48-4243-8977-3460E41ECD63}" sibTransId="{E5BA33D7-4130-45F1-B1C9-0D31CF83B894}"/>
    <dgm:cxn modelId="{4012537D-07CB-43D3-A444-EC55DE999C48}" type="presOf" srcId="{4C455C94-925E-4079-BCA3-6FD3F1AF6C94}" destId="{464FD900-0E7D-4937-A330-7E5233BCFA8A}" srcOrd="0" destOrd="0" presId="urn:microsoft.com/office/officeart/2005/8/layout/vProcess5"/>
    <dgm:cxn modelId="{0AFBFB02-7037-42B0-8616-C932B3753AE7}" type="presOf" srcId="{9E50E3F3-A1DF-4388-BED9-2E85E134BC2F}" destId="{70BE193F-E05C-4547-8FB9-460667BB83DB}" srcOrd="1" destOrd="0" presId="urn:microsoft.com/office/officeart/2005/8/layout/vProcess5"/>
    <dgm:cxn modelId="{235C68CB-BCFC-44A0-B2CF-BD39C7486580}" type="presOf" srcId="{31E9C1D1-D1CA-4902-A28A-68F68F943FA9}" destId="{90258674-92F4-41E0-92F9-A9D39A0BB101}" srcOrd="1" destOrd="0" presId="urn:microsoft.com/office/officeart/2005/8/layout/vProcess5"/>
    <dgm:cxn modelId="{0764DE63-BFEF-4BC3-BCA8-63A75D5C787C}" type="presOf" srcId="{F56A2C0C-E8EC-4BF8-AEE7-0F8ADB26E0DD}" destId="{DF004EC5-9B4F-4C93-88A2-F43D2A80CDF1}" srcOrd="1" destOrd="0" presId="urn:microsoft.com/office/officeart/2005/8/layout/vProcess5"/>
    <dgm:cxn modelId="{8EDEFF4B-3A5F-445B-9CCB-417E00E0F2BF}" type="presParOf" srcId="{BE1DA6AD-1D69-4522-9D07-697C8A6F9519}" destId="{EEC53A19-B61A-42DB-902E-85D61211E90F}" srcOrd="0" destOrd="0" presId="urn:microsoft.com/office/officeart/2005/8/layout/vProcess5"/>
    <dgm:cxn modelId="{27F3CCA7-6BFA-4226-B51B-5D5B3FC04CA4}" type="presParOf" srcId="{BE1DA6AD-1D69-4522-9D07-697C8A6F9519}" destId="{D1880F1D-4D0D-4B2D-9D31-61F2DC6ADDF0}" srcOrd="1" destOrd="0" presId="urn:microsoft.com/office/officeart/2005/8/layout/vProcess5"/>
    <dgm:cxn modelId="{61974E5D-E07F-43FC-9DE1-8F8DD9177333}" type="presParOf" srcId="{BE1DA6AD-1D69-4522-9D07-697C8A6F9519}" destId="{B3B1FFA9-8961-4E96-826C-E29701E8CE98}" srcOrd="2" destOrd="0" presId="urn:microsoft.com/office/officeart/2005/8/layout/vProcess5"/>
    <dgm:cxn modelId="{5CE5F141-C579-497D-AC8F-3F089A092DED}" type="presParOf" srcId="{BE1DA6AD-1D69-4522-9D07-697C8A6F9519}" destId="{6E85D63F-6B97-4FE5-8ACA-21520D31F9D4}" srcOrd="3" destOrd="0" presId="urn:microsoft.com/office/officeart/2005/8/layout/vProcess5"/>
    <dgm:cxn modelId="{A5136022-A914-475A-A3E6-1569B98C69EC}" type="presParOf" srcId="{BE1DA6AD-1D69-4522-9D07-697C8A6F9519}" destId="{F37EF708-D6E2-4363-A3CE-4996AEC73E16}" srcOrd="4" destOrd="0" presId="urn:microsoft.com/office/officeart/2005/8/layout/vProcess5"/>
    <dgm:cxn modelId="{D4E514E5-98B8-421E-8D66-EE106F5E844D}" type="presParOf" srcId="{BE1DA6AD-1D69-4522-9D07-697C8A6F9519}" destId="{EF0139AA-8861-4458-829F-1D8B8742F2D2}" srcOrd="5" destOrd="0" presId="urn:microsoft.com/office/officeart/2005/8/layout/vProcess5"/>
    <dgm:cxn modelId="{C6B8E248-FABA-4FF3-85CC-FF75D39B0F36}" type="presParOf" srcId="{BE1DA6AD-1D69-4522-9D07-697C8A6F9519}" destId="{8448A317-CC6D-4369-ACC7-ABD6CB02835C}" srcOrd="6" destOrd="0" presId="urn:microsoft.com/office/officeart/2005/8/layout/vProcess5"/>
    <dgm:cxn modelId="{9648085B-7C3C-44D6-BDD9-C5FA1BA44695}" type="presParOf" srcId="{BE1DA6AD-1D69-4522-9D07-697C8A6F9519}" destId="{464FD900-0E7D-4937-A330-7E5233BCFA8A}" srcOrd="7" destOrd="0" presId="urn:microsoft.com/office/officeart/2005/8/layout/vProcess5"/>
    <dgm:cxn modelId="{8434F27D-2219-4A13-B2F6-578300F784FD}" type="presParOf" srcId="{BE1DA6AD-1D69-4522-9D07-697C8A6F9519}" destId="{90258674-92F4-41E0-92F9-A9D39A0BB101}" srcOrd="8" destOrd="0" presId="urn:microsoft.com/office/officeart/2005/8/layout/vProcess5"/>
    <dgm:cxn modelId="{96EA0BF7-93C0-4BD6-824D-D75296EFADB1}" type="presParOf" srcId="{BE1DA6AD-1D69-4522-9D07-697C8A6F9519}" destId="{813D5804-88C8-4B66-91F2-C8C1C79B0BB9}" srcOrd="9" destOrd="0" presId="urn:microsoft.com/office/officeart/2005/8/layout/vProcess5"/>
    <dgm:cxn modelId="{EA279A01-6612-4DE1-B755-652327E6E1FF}" type="presParOf" srcId="{BE1DA6AD-1D69-4522-9D07-697C8A6F9519}" destId="{DF004EC5-9B4F-4C93-88A2-F43D2A80CDF1}" srcOrd="10" destOrd="0" presId="urn:microsoft.com/office/officeart/2005/8/layout/vProcess5"/>
    <dgm:cxn modelId="{BD7D80D0-55F6-41C6-A577-A590400E8926}" type="presParOf" srcId="{BE1DA6AD-1D69-4522-9D07-697C8A6F9519}" destId="{70BE193F-E05C-4547-8FB9-460667BB83D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01212C-6523-4619-B567-1F68F0180A5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9BFF8CB-D38D-4222-936E-182D6AA22E35}">
      <dgm:prSet phldrT="[Text]"/>
      <dgm:spPr/>
      <dgm:t>
        <a:bodyPr/>
        <a:lstStyle/>
        <a:p>
          <a:r>
            <a:rPr lang="en-US" dirty="0"/>
            <a:t>Last Sequence</a:t>
          </a:r>
        </a:p>
      </dgm:t>
    </dgm:pt>
    <dgm:pt modelId="{ED7F9D64-EF5E-4B82-9121-5DDAF8174533}" type="parTrans" cxnId="{E899FA07-28FB-441C-AEB5-CA1F9F3549F1}">
      <dgm:prSet/>
      <dgm:spPr/>
      <dgm:t>
        <a:bodyPr/>
        <a:lstStyle/>
        <a:p>
          <a:endParaRPr lang="en-US"/>
        </a:p>
      </dgm:t>
    </dgm:pt>
    <dgm:pt modelId="{999D7D10-C22E-4CD4-BCBB-670110709355}" type="sibTrans" cxnId="{E899FA07-28FB-441C-AEB5-CA1F9F3549F1}">
      <dgm:prSet/>
      <dgm:spPr/>
      <dgm:t>
        <a:bodyPr/>
        <a:lstStyle/>
        <a:p>
          <a:endParaRPr lang="en-US"/>
        </a:p>
      </dgm:t>
    </dgm:pt>
    <dgm:pt modelId="{83D4F9D7-2C72-4BD5-9078-020893EEB7E1}">
      <dgm:prSet phldrT="[Text]"/>
      <dgm:spPr/>
      <dgm:t>
        <a:bodyPr/>
        <a:lstStyle/>
        <a:p>
          <a:r>
            <a:rPr lang="en-US" b="1" dirty="0"/>
            <a:t>The last sequence on the schedule for the flight attendant</a:t>
          </a:r>
          <a:endParaRPr lang="en-US" dirty="0"/>
        </a:p>
      </dgm:t>
    </dgm:pt>
    <dgm:pt modelId="{CD273187-0012-4A58-B78A-5565DD33FF12}" type="parTrans" cxnId="{41A32529-4FA9-4053-8538-673F4726DBD8}">
      <dgm:prSet/>
      <dgm:spPr/>
      <dgm:t>
        <a:bodyPr/>
        <a:lstStyle/>
        <a:p>
          <a:endParaRPr lang="en-US"/>
        </a:p>
      </dgm:t>
    </dgm:pt>
    <dgm:pt modelId="{24715F39-469E-47C1-806D-8C4EB1BCBF81}" type="sibTrans" cxnId="{41A32529-4FA9-4053-8538-673F4726DBD8}">
      <dgm:prSet/>
      <dgm:spPr/>
      <dgm:t>
        <a:bodyPr/>
        <a:lstStyle/>
        <a:p>
          <a:endParaRPr lang="en-US"/>
        </a:p>
      </dgm:t>
    </dgm:pt>
    <dgm:pt modelId="{6CF8796D-DC4B-4648-9AB7-803F6F580DC9}">
      <dgm:prSet phldrT="[Text]"/>
      <dgm:spPr/>
      <dgm:t>
        <a:bodyPr/>
        <a:lstStyle/>
        <a:p>
          <a:r>
            <a:rPr lang="en-US" b="1" dirty="0"/>
            <a:t>This could be anytime in the month, for example the 5</a:t>
          </a:r>
          <a:r>
            <a:rPr lang="en-US" b="1" baseline="30000" dirty="0"/>
            <a:t>th</a:t>
          </a:r>
          <a:r>
            <a:rPr lang="en-US" b="1" dirty="0"/>
            <a:t>, the 17</a:t>
          </a:r>
          <a:r>
            <a:rPr lang="en-US" b="1" baseline="30000" dirty="0"/>
            <a:t>th</a:t>
          </a:r>
          <a:r>
            <a:rPr lang="en-US" b="1" dirty="0"/>
            <a:t> or the 28</a:t>
          </a:r>
          <a:r>
            <a:rPr lang="en-US" b="1" baseline="30000" dirty="0"/>
            <a:t>th</a:t>
          </a:r>
          <a:r>
            <a:rPr lang="en-US" b="1" dirty="0"/>
            <a:t> of the month</a:t>
          </a:r>
          <a:endParaRPr lang="en-US" dirty="0"/>
        </a:p>
      </dgm:t>
    </dgm:pt>
    <dgm:pt modelId="{1C9F0334-B839-4E10-9CE0-8B40B7575BA3}" type="parTrans" cxnId="{AE71C83F-7FCE-49F2-8A91-5EE0D6F25A2B}">
      <dgm:prSet/>
      <dgm:spPr/>
      <dgm:t>
        <a:bodyPr/>
        <a:lstStyle/>
        <a:p>
          <a:endParaRPr lang="en-US"/>
        </a:p>
      </dgm:t>
    </dgm:pt>
    <dgm:pt modelId="{AE69000D-7EF0-4612-8B82-11F3E0A7FA62}" type="sibTrans" cxnId="{AE71C83F-7FCE-49F2-8A91-5EE0D6F25A2B}">
      <dgm:prSet/>
      <dgm:spPr/>
      <dgm:t>
        <a:bodyPr/>
        <a:lstStyle/>
        <a:p>
          <a:endParaRPr lang="en-US"/>
        </a:p>
      </dgm:t>
    </dgm:pt>
    <dgm:pt modelId="{7E983238-36C0-4D7D-B4E1-ED815DA06CE6}">
      <dgm:prSet phldrT="[Text]"/>
      <dgm:spPr/>
      <dgm:t>
        <a:bodyPr/>
        <a:lstStyle/>
        <a:p>
          <a:r>
            <a:rPr lang="en-US" dirty="0"/>
            <a:t>Last Series</a:t>
          </a:r>
        </a:p>
      </dgm:t>
    </dgm:pt>
    <dgm:pt modelId="{12235482-AA03-4B3A-B337-A4D505A503A1}" type="parTrans" cxnId="{0636D964-02FF-43CB-89EA-F234D52BCF56}">
      <dgm:prSet/>
      <dgm:spPr/>
      <dgm:t>
        <a:bodyPr/>
        <a:lstStyle/>
        <a:p>
          <a:endParaRPr lang="en-US"/>
        </a:p>
      </dgm:t>
    </dgm:pt>
    <dgm:pt modelId="{37111F82-1346-49E2-BE72-62613C8AA80E}" type="sibTrans" cxnId="{0636D964-02FF-43CB-89EA-F234D52BCF56}">
      <dgm:prSet/>
      <dgm:spPr/>
      <dgm:t>
        <a:bodyPr/>
        <a:lstStyle/>
        <a:p>
          <a:endParaRPr lang="en-US"/>
        </a:p>
      </dgm:t>
    </dgm:pt>
    <dgm:pt modelId="{EDE3AAC8-8622-4013-B06C-7627DCA7619F}">
      <dgm:prSet phldrT="[Text]"/>
      <dgm:spPr/>
      <dgm:t>
        <a:bodyPr/>
        <a:lstStyle/>
        <a:p>
          <a:r>
            <a:rPr lang="en-US" b="1" dirty="0"/>
            <a:t>Multiple trips back to back without a calendar day off between trips</a:t>
          </a:r>
          <a:endParaRPr lang="en-US" dirty="0"/>
        </a:p>
      </dgm:t>
    </dgm:pt>
    <dgm:pt modelId="{7ACA5B06-BBB5-4727-B3B2-B430AFF7B351}" type="parTrans" cxnId="{81B6466D-A162-4CDB-9E6E-93E25F489E49}">
      <dgm:prSet/>
      <dgm:spPr/>
      <dgm:t>
        <a:bodyPr/>
        <a:lstStyle/>
        <a:p>
          <a:endParaRPr lang="en-US"/>
        </a:p>
      </dgm:t>
    </dgm:pt>
    <dgm:pt modelId="{96F1C5E8-4504-46F9-A306-BCD075830565}" type="sibTrans" cxnId="{81B6466D-A162-4CDB-9E6E-93E25F489E49}">
      <dgm:prSet/>
      <dgm:spPr/>
      <dgm:t>
        <a:bodyPr/>
        <a:lstStyle/>
        <a:p>
          <a:endParaRPr lang="en-US"/>
        </a:p>
      </dgm:t>
    </dgm:pt>
    <dgm:pt modelId="{A979EB9B-9387-4983-9F37-EF76BA0B4EAD}">
      <dgm:prSet phldrT="[Text]"/>
      <dgm:spPr/>
      <dgm:t>
        <a:bodyPr/>
        <a:lstStyle/>
        <a:p>
          <a:r>
            <a:rPr lang="en-US" b="1" dirty="0"/>
            <a:t>There is no maximum for the number of days within a series</a:t>
          </a:r>
        </a:p>
      </dgm:t>
    </dgm:pt>
    <dgm:pt modelId="{40812439-CAD2-470C-8956-1537BAC5A215}" type="parTrans" cxnId="{B7E723A2-1D57-4C3A-B6A7-8162DB223E6C}">
      <dgm:prSet/>
      <dgm:spPr/>
      <dgm:t>
        <a:bodyPr/>
        <a:lstStyle/>
        <a:p>
          <a:endParaRPr lang="en-US"/>
        </a:p>
      </dgm:t>
    </dgm:pt>
    <dgm:pt modelId="{F7650F1F-012A-413A-A7B8-E7BE9E32E0E7}" type="sibTrans" cxnId="{B7E723A2-1D57-4C3A-B6A7-8162DB223E6C}">
      <dgm:prSet/>
      <dgm:spPr/>
      <dgm:t>
        <a:bodyPr/>
        <a:lstStyle/>
        <a:p>
          <a:endParaRPr lang="en-US"/>
        </a:p>
      </dgm:t>
    </dgm:pt>
    <dgm:pt modelId="{366621F2-F068-4152-86E1-D2614DDCE489}">
      <dgm:prSet phldrT="[Text]"/>
      <dgm:spPr>
        <a:solidFill>
          <a:srgbClr val="00B050"/>
        </a:solidFill>
      </dgm:spPr>
      <dgm:t>
        <a:bodyPr/>
        <a:lstStyle/>
        <a:p>
          <a:r>
            <a:rPr lang="en-US" dirty="0"/>
            <a:t>Pay Protection</a:t>
          </a:r>
        </a:p>
      </dgm:t>
    </dgm:pt>
    <dgm:pt modelId="{4D2D333C-FF6C-4ED5-9A89-5FB018DF2A28}" type="parTrans" cxnId="{BF3E97C4-8D0D-40FF-BF94-09A4CF538B23}">
      <dgm:prSet/>
      <dgm:spPr/>
      <dgm:t>
        <a:bodyPr/>
        <a:lstStyle/>
        <a:p>
          <a:endParaRPr lang="en-US"/>
        </a:p>
      </dgm:t>
    </dgm:pt>
    <dgm:pt modelId="{C2B38B7E-DFAC-4A04-8AC8-098FD999A28D}" type="sibTrans" cxnId="{BF3E97C4-8D0D-40FF-BF94-09A4CF538B23}">
      <dgm:prSet/>
      <dgm:spPr/>
      <dgm:t>
        <a:bodyPr/>
        <a:lstStyle/>
        <a:p>
          <a:endParaRPr lang="en-US"/>
        </a:p>
      </dgm:t>
    </dgm:pt>
    <dgm:pt modelId="{24AF30EF-1741-45B6-84E2-13378D836BFB}">
      <dgm:prSet phldrT="[Text]"/>
      <dgm:spPr>
        <a:ln>
          <a:solidFill>
            <a:srgbClr val="00B050"/>
          </a:solidFill>
        </a:ln>
      </dgm:spPr>
      <dgm:t>
        <a:bodyPr/>
        <a:lstStyle/>
        <a:p>
          <a:r>
            <a:rPr lang="en-US" b="1" dirty="0"/>
            <a:t>When a trip is cancelled in it’s entirety, flight attendant is pay protected</a:t>
          </a:r>
        </a:p>
      </dgm:t>
    </dgm:pt>
    <dgm:pt modelId="{1DABC30E-4BF2-489A-BC8E-123348482038}" type="parTrans" cxnId="{BF82229B-CCCF-417C-9A1F-E426DFC42646}">
      <dgm:prSet/>
      <dgm:spPr/>
      <dgm:t>
        <a:bodyPr/>
        <a:lstStyle/>
        <a:p>
          <a:endParaRPr lang="en-US"/>
        </a:p>
      </dgm:t>
    </dgm:pt>
    <dgm:pt modelId="{2CCA920B-F982-49AA-B26D-BB08FF291EF6}" type="sibTrans" cxnId="{BF82229B-CCCF-417C-9A1F-E426DFC42646}">
      <dgm:prSet/>
      <dgm:spPr/>
      <dgm:t>
        <a:bodyPr/>
        <a:lstStyle/>
        <a:p>
          <a:endParaRPr lang="en-US"/>
        </a:p>
      </dgm:t>
    </dgm:pt>
    <dgm:pt modelId="{CD6B21F9-9405-474F-A98C-4C9A12C60CD8}">
      <dgm:prSet phldrT="[Text]"/>
      <dgm:spPr>
        <a:ln>
          <a:solidFill>
            <a:srgbClr val="00B050"/>
          </a:solidFill>
        </a:ln>
      </dgm:spPr>
      <dgm:t>
        <a:bodyPr/>
        <a:lstStyle/>
        <a:p>
          <a:r>
            <a:rPr lang="en-US" b="1" dirty="0"/>
            <a:t>If illegal thru no fault for the last trip of the month, pay protected, no split</a:t>
          </a:r>
        </a:p>
      </dgm:t>
    </dgm:pt>
    <dgm:pt modelId="{E799F44C-84B4-46BF-B737-41C3718C0F09}" type="parTrans" cxnId="{DD8779FE-7209-4DAB-8534-58590603E810}">
      <dgm:prSet/>
      <dgm:spPr/>
      <dgm:t>
        <a:bodyPr/>
        <a:lstStyle/>
        <a:p>
          <a:endParaRPr lang="en-US"/>
        </a:p>
      </dgm:t>
    </dgm:pt>
    <dgm:pt modelId="{4C1849DF-DDC4-4CF0-AF56-B262A300E52B}" type="sibTrans" cxnId="{DD8779FE-7209-4DAB-8534-58590603E810}">
      <dgm:prSet/>
      <dgm:spPr/>
      <dgm:t>
        <a:bodyPr/>
        <a:lstStyle/>
        <a:p>
          <a:endParaRPr lang="en-US"/>
        </a:p>
      </dgm:t>
    </dgm:pt>
    <dgm:pt modelId="{ABC3DD92-AC79-4EA1-8AB0-023A469C6C3C}">
      <dgm:prSet phldrT="[Text]"/>
      <dgm:spPr>
        <a:ln>
          <a:solidFill>
            <a:srgbClr val="00B050"/>
          </a:solidFill>
        </a:ln>
      </dgm:spPr>
      <dgm:t>
        <a:bodyPr/>
        <a:lstStyle/>
        <a:p>
          <a:r>
            <a:rPr lang="en-US" b="1" dirty="0"/>
            <a:t>If first leg is cancelled, Crew Schedule may split on to remainder of trip</a:t>
          </a:r>
        </a:p>
      </dgm:t>
    </dgm:pt>
    <dgm:pt modelId="{05906C89-87A0-469F-A5DE-1819E143D8E2}" type="parTrans" cxnId="{80691B6F-611B-4736-86B6-25900CA782D4}">
      <dgm:prSet/>
      <dgm:spPr/>
      <dgm:t>
        <a:bodyPr/>
        <a:lstStyle/>
        <a:p>
          <a:endParaRPr lang="en-US"/>
        </a:p>
      </dgm:t>
    </dgm:pt>
    <dgm:pt modelId="{BCB2B2C6-BF0C-47C8-A2E2-0420355D0889}" type="sibTrans" cxnId="{80691B6F-611B-4736-86B6-25900CA782D4}">
      <dgm:prSet/>
      <dgm:spPr/>
      <dgm:t>
        <a:bodyPr/>
        <a:lstStyle/>
        <a:p>
          <a:endParaRPr lang="en-US"/>
        </a:p>
      </dgm:t>
    </dgm:pt>
    <dgm:pt modelId="{6EC5616A-5CCB-4995-8B63-CC1F7D740337}">
      <dgm:prSet phldrT="[Text]"/>
      <dgm:spPr>
        <a:ln>
          <a:solidFill>
            <a:srgbClr val="00B050"/>
          </a:solidFill>
        </a:ln>
      </dgm:spPr>
      <dgm:t>
        <a:bodyPr/>
        <a:lstStyle/>
        <a:p>
          <a:r>
            <a:rPr lang="en-US" b="1" dirty="0"/>
            <a:t>If illegal after origination, Crew Schedule may split off at point of illegality</a:t>
          </a:r>
        </a:p>
      </dgm:t>
    </dgm:pt>
    <dgm:pt modelId="{152190D9-7199-4DEA-A940-B54FACC0991E}" type="parTrans" cxnId="{664FE1B2-BA20-4D66-89D1-00F353488268}">
      <dgm:prSet/>
      <dgm:spPr/>
      <dgm:t>
        <a:bodyPr/>
        <a:lstStyle/>
        <a:p>
          <a:endParaRPr lang="en-US"/>
        </a:p>
      </dgm:t>
    </dgm:pt>
    <dgm:pt modelId="{0BACBA00-6B6F-4946-9F33-B0CD4893152B}" type="sibTrans" cxnId="{664FE1B2-BA20-4D66-89D1-00F353488268}">
      <dgm:prSet/>
      <dgm:spPr/>
      <dgm:t>
        <a:bodyPr/>
        <a:lstStyle/>
        <a:p>
          <a:endParaRPr lang="en-US"/>
        </a:p>
      </dgm:t>
    </dgm:pt>
    <dgm:pt modelId="{9C44AC4A-06CB-45EA-A946-930927E5238F}" type="pres">
      <dgm:prSet presAssocID="{EF01212C-6523-4619-B567-1F68F0180A58}" presName="linearFlow" presStyleCnt="0">
        <dgm:presLayoutVars>
          <dgm:dir/>
          <dgm:animLvl val="lvl"/>
          <dgm:resizeHandles val="exact"/>
        </dgm:presLayoutVars>
      </dgm:prSet>
      <dgm:spPr/>
      <dgm:t>
        <a:bodyPr/>
        <a:lstStyle/>
        <a:p>
          <a:endParaRPr lang="en-US"/>
        </a:p>
      </dgm:t>
    </dgm:pt>
    <dgm:pt modelId="{D9366252-B579-4F82-8F7B-26806514A418}" type="pres">
      <dgm:prSet presAssocID="{79BFF8CB-D38D-4222-936E-182D6AA22E35}" presName="composite" presStyleCnt="0"/>
      <dgm:spPr/>
    </dgm:pt>
    <dgm:pt modelId="{13E2D82A-A249-40BD-96F9-63575591C65E}" type="pres">
      <dgm:prSet presAssocID="{79BFF8CB-D38D-4222-936E-182D6AA22E35}" presName="parentText" presStyleLbl="alignNode1" presStyleIdx="0" presStyleCnt="3">
        <dgm:presLayoutVars>
          <dgm:chMax val="1"/>
          <dgm:bulletEnabled val="1"/>
        </dgm:presLayoutVars>
      </dgm:prSet>
      <dgm:spPr/>
      <dgm:t>
        <a:bodyPr/>
        <a:lstStyle/>
        <a:p>
          <a:endParaRPr lang="en-US"/>
        </a:p>
      </dgm:t>
    </dgm:pt>
    <dgm:pt modelId="{F98B247E-1CC1-4794-BF58-69491363F15E}" type="pres">
      <dgm:prSet presAssocID="{79BFF8CB-D38D-4222-936E-182D6AA22E35}" presName="descendantText" presStyleLbl="alignAcc1" presStyleIdx="0" presStyleCnt="3" custScaleX="100482" custScaleY="102770" custLinFactNeighborX="-104" custLinFactNeighborY="507">
        <dgm:presLayoutVars>
          <dgm:bulletEnabled val="1"/>
        </dgm:presLayoutVars>
      </dgm:prSet>
      <dgm:spPr/>
      <dgm:t>
        <a:bodyPr/>
        <a:lstStyle/>
        <a:p>
          <a:endParaRPr lang="en-US"/>
        </a:p>
      </dgm:t>
    </dgm:pt>
    <dgm:pt modelId="{70F0DDD1-2E6B-46BE-836F-E7DE21D6C670}" type="pres">
      <dgm:prSet presAssocID="{999D7D10-C22E-4CD4-BCBB-670110709355}" presName="sp" presStyleCnt="0"/>
      <dgm:spPr/>
    </dgm:pt>
    <dgm:pt modelId="{5C4D39AE-377D-4E36-9FEE-FE9F12C01436}" type="pres">
      <dgm:prSet presAssocID="{7E983238-36C0-4D7D-B4E1-ED815DA06CE6}" presName="composite" presStyleCnt="0"/>
      <dgm:spPr/>
    </dgm:pt>
    <dgm:pt modelId="{5BCF73E7-58F9-460D-B22C-975530C1210F}" type="pres">
      <dgm:prSet presAssocID="{7E983238-36C0-4D7D-B4E1-ED815DA06CE6}" presName="parentText" presStyleLbl="alignNode1" presStyleIdx="1" presStyleCnt="3">
        <dgm:presLayoutVars>
          <dgm:chMax val="1"/>
          <dgm:bulletEnabled val="1"/>
        </dgm:presLayoutVars>
      </dgm:prSet>
      <dgm:spPr/>
      <dgm:t>
        <a:bodyPr/>
        <a:lstStyle/>
        <a:p>
          <a:endParaRPr lang="en-US"/>
        </a:p>
      </dgm:t>
    </dgm:pt>
    <dgm:pt modelId="{4FBCB839-8F17-4C49-A248-018A95C9D5A4}" type="pres">
      <dgm:prSet presAssocID="{7E983238-36C0-4D7D-B4E1-ED815DA06CE6}" presName="descendantText" presStyleLbl="alignAcc1" presStyleIdx="1" presStyleCnt="3">
        <dgm:presLayoutVars>
          <dgm:bulletEnabled val="1"/>
        </dgm:presLayoutVars>
      </dgm:prSet>
      <dgm:spPr/>
      <dgm:t>
        <a:bodyPr/>
        <a:lstStyle/>
        <a:p>
          <a:endParaRPr lang="en-US"/>
        </a:p>
      </dgm:t>
    </dgm:pt>
    <dgm:pt modelId="{B740E950-B2B1-4043-811D-8CADA2BA127C}" type="pres">
      <dgm:prSet presAssocID="{37111F82-1346-49E2-BE72-62613C8AA80E}" presName="sp" presStyleCnt="0"/>
      <dgm:spPr/>
    </dgm:pt>
    <dgm:pt modelId="{C57EA256-8F1D-4729-918F-88D0A776293B}" type="pres">
      <dgm:prSet presAssocID="{366621F2-F068-4152-86E1-D2614DDCE489}" presName="composite" presStyleCnt="0"/>
      <dgm:spPr/>
    </dgm:pt>
    <dgm:pt modelId="{4FCB8773-42C0-424E-AC21-A3B6348181F9}" type="pres">
      <dgm:prSet presAssocID="{366621F2-F068-4152-86E1-D2614DDCE489}" presName="parentText" presStyleLbl="alignNode1" presStyleIdx="2" presStyleCnt="3" custScaleX="100438">
        <dgm:presLayoutVars>
          <dgm:chMax val="1"/>
          <dgm:bulletEnabled val="1"/>
        </dgm:presLayoutVars>
      </dgm:prSet>
      <dgm:spPr/>
      <dgm:t>
        <a:bodyPr/>
        <a:lstStyle/>
        <a:p>
          <a:endParaRPr lang="en-US"/>
        </a:p>
      </dgm:t>
    </dgm:pt>
    <dgm:pt modelId="{A17A44F1-B0E3-4ED9-8729-12AF5F578678}" type="pres">
      <dgm:prSet presAssocID="{366621F2-F068-4152-86E1-D2614DDCE489}" presName="descendantText" presStyleLbl="alignAcc1" presStyleIdx="2" presStyleCnt="3">
        <dgm:presLayoutVars>
          <dgm:bulletEnabled val="1"/>
        </dgm:presLayoutVars>
      </dgm:prSet>
      <dgm:spPr/>
      <dgm:t>
        <a:bodyPr/>
        <a:lstStyle/>
        <a:p>
          <a:endParaRPr lang="en-US"/>
        </a:p>
      </dgm:t>
    </dgm:pt>
  </dgm:ptLst>
  <dgm:cxnLst>
    <dgm:cxn modelId="{1BE71949-6145-4B2B-9066-495C4B1ECF08}" type="presOf" srcId="{6CF8796D-DC4B-4648-9AB7-803F6F580DC9}" destId="{F98B247E-1CC1-4794-BF58-69491363F15E}" srcOrd="0" destOrd="1" presId="urn:microsoft.com/office/officeart/2005/8/layout/chevron2"/>
    <dgm:cxn modelId="{664FE1B2-BA20-4D66-89D1-00F353488268}" srcId="{366621F2-F068-4152-86E1-D2614DDCE489}" destId="{6EC5616A-5CCB-4995-8B63-CC1F7D740337}" srcOrd="3" destOrd="0" parTransId="{152190D9-7199-4DEA-A940-B54FACC0991E}" sibTransId="{0BACBA00-6B6F-4946-9F33-B0CD4893152B}"/>
    <dgm:cxn modelId="{0636D964-02FF-43CB-89EA-F234D52BCF56}" srcId="{EF01212C-6523-4619-B567-1F68F0180A58}" destId="{7E983238-36C0-4D7D-B4E1-ED815DA06CE6}" srcOrd="1" destOrd="0" parTransId="{12235482-AA03-4B3A-B337-A4D505A503A1}" sibTransId="{37111F82-1346-49E2-BE72-62613C8AA80E}"/>
    <dgm:cxn modelId="{1E4DC41E-B18A-4BA3-818B-62EE44605AC8}" type="presOf" srcId="{79BFF8CB-D38D-4222-936E-182D6AA22E35}" destId="{13E2D82A-A249-40BD-96F9-63575591C65E}" srcOrd="0" destOrd="0" presId="urn:microsoft.com/office/officeart/2005/8/layout/chevron2"/>
    <dgm:cxn modelId="{263244CC-CE29-4FDC-BC82-10F59C81A5A6}" type="presOf" srcId="{24AF30EF-1741-45B6-84E2-13378D836BFB}" destId="{A17A44F1-B0E3-4ED9-8729-12AF5F578678}" srcOrd="0" destOrd="0" presId="urn:microsoft.com/office/officeart/2005/8/layout/chevron2"/>
    <dgm:cxn modelId="{7B72826B-5F3A-422E-8401-25612F4DC89F}" type="presOf" srcId="{EF01212C-6523-4619-B567-1F68F0180A58}" destId="{9C44AC4A-06CB-45EA-A946-930927E5238F}" srcOrd="0" destOrd="0" presId="urn:microsoft.com/office/officeart/2005/8/layout/chevron2"/>
    <dgm:cxn modelId="{81B6466D-A162-4CDB-9E6E-93E25F489E49}" srcId="{7E983238-36C0-4D7D-B4E1-ED815DA06CE6}" destId="{EDE3AAC8-8622-4013-B06C-7627DCA7619F}" srcOrd="0" destOrd="0" parTransId="{7ACA5B06-BBB5-4727-B3B2-B430AFF7B351}" sibTransId="{96F1C5E8-4504-46F9-A306-BCD075830565}"/>
    <dgm:cxn modelId="{80691B6F-611B-4736-86B6-25900CA782D4}" srcId="{366621F2-F068-4152-86E1-D2614DDCE489}" destId="{ABC3DD92-AC79-4EA1-8AB0-023A469C6C3C}" srcOrd="2" destOrd="0" parTransId="{05906C89-87A0-469F-A5DE-1819E143D8E2}" sibTransId="{BCB2B2C6-BF0C-47C8-A2E2-0420355D0889}"/>
    <dgm:cxn modelId="{AE71C83F-7FCE-49F2-8A91-5EE0D6F25A2B}" srcId="{79BFF8CB-D38D-4222-936E-182D6AA22E35}" destId="{6CF8796D-DC4B-4648-9AB7-803F6F580DC9}" srcOrd="1" destOrd="0" parTransId="{1C9F0334-B839-4E10-9CE0-8B40B7575BA3}" sibTransId="{AE69000D-7EF0-4612-8B82-11F3E0A7FA62}"/>
    <dgm:cxn modelId="{41A32529-4FA9-4053-8538-673F4726DBD8}" srcId="{79BFF8CB-D38D-4222-936E-182D6AA22E35}" destId="{83D4F9D7-2C72-4BD5-9078-020893EEB7E1}" srcOrd="0" destOrd="0" parTransId="{CD273187-0012-4A58-B78A-5565DD33FF12}" sibTransId="{24715F39-469E-47C1-806D-8C4EB1BCBF81}"/>
    <dgm:cxn modelId="{8CE966EE-211F-4AA5-9C95-F6B51A4A8203}" type="presOf" srcId="{EDE3AAC8-8622-4013-B06C-7627DCA7619F}" destId="{4FBCB839-8F17-4C49-A248-018A95C9D5A4}" srcOrd="0" destOrd="0" presId="urn:microsoft.com/office/officeart/2005/8/layout/chevron2"/>
    <dgm:cxn modelId="{B2761297-E5EE-4F10-B523-3C669BD9C8DB}" type="presOf" srcId="{ABC3DD92-AC79-4EA1-8AB0-023A469C6C3C}" destId="{A17A44F1-B0E3-4ED9-8729-12AF5F578678}" srcOrd="0" destOrd="2" presId="urn:microsoft.com/office/officeart/2005/8/layout/chevron2"/>
    <dgm:cxn modelId="{2B06B6EA-E688-44ED-A0D1-DCF99D9D4397}" type="presOf" srcId="{7E983238-36C0-4D7D-B4E1-ED815DA06CE6}" destId="{5BCF73E7-58F9-460D-B22C-975530C1210F}" srcOrd="0" destOrd="0" presId="urn:microsoft.com/office/officeart/2005/8/layout/chevron2"/>
    <dgm:cxn modelId="{BF82229B-CCCF-417C-9A1F-E426DFC42646}" srcId="{366621F2-F068-4152-86E1-D2614DDCE489}" destId="{24AF30EF-1741-45B6-84E2-13378D836BFB}" srcOrd="0" destOrd="0" parTransId="{1DABC30E-4BF2-489A-BC8E-123348482038}" sibTransId="{2CCA920B-F982-49AA-B26D-BB08FF291EF6}"/>
    <dgm:cxn modelId="{B7E723A2-1D57-4C3A-B6A7-8162DB223E6C}" srcId="{7E983238-36C0-4D7D-B4E1-ED815DA06CE6}" destId="{A979EB9B-9387-4983-9F37-EF76BA0B4EAD}" srcOrd="1" destOrd="0" parTransId="{40812439-CAD2-470C-8956-1537BAC5A215}" sibTransId="{F7650F1F-012A-413A-A7B8-E7BE9E32E0E7}"/>
    <dgm:cxn modelId="{E899FA07-28FB-441C-AEB5-CA1F9F3549F1}" srcId="{EF01212C-6523-4619-B567-1F68F0180A58}" destId="{79BFF8CB-D38D-4222-936E-182D6AA22E35}" srcOrd="0" destOrd="0" parTransId="{ED7F9D64-EF5E-4B82-9121-5DDAF8174533}" sibTransId="{999D7D10-C22E-4CD4-BCBB-670110709355}"/>
    <dgm:cxn modelId="{B9CA28B0-337A-4795-A6CA-5877F025BBC7}" type="presOf" srcId="{A979EB9B-9387-4983-9F37-EF76BA0B4EAD}" destId="{4FBCB839-8F17-4C49-A248-018A95C9D5A4}" srcOrd="0" destOrd="1" presId="urn:microsoft.com/office/officeart/2005/8/layout/chevron2"/>
    <dgm:cxn modelId="{3AC33044-B2DB-4A0D-A8AA-B4BC8A533C6B}" type="presOf" srcId="{366621F2-F068-4152-86E1-D2614DDCE489}" destId="{4FCB8773-42C0-424E-AC21-A3B6348181F9}" srcOrd="0" destOrd="0" presId="urn:microsoft.com/office/officeart/2005/8/layout/chevron2"/>
    <dgm:cxn modelId="{DD8779FE-7209-4DAB-8534-58590603E810}" srcId="{366621F2-F068-4152-86E1-D2614DDCE489}" destId="{CD6B21F9-9405-474F-A98C-4C9A12C60CD8}" srcOrd="1" destOrd="0" parTransId="{E799F44C-84B4-46BF-B737-41C3718C0F09}" sibTransId="{4C1849DF-DDC4-4CF0-AF56-B262A300E52B}"/>
    <dgm:cxn modelId="{BF3E97C4-8D0D-40FF-BF94-09A4CF538B23}" srcId="{EF01212C-6523-4619-B567-1F68F0180A58}" destId="{366621F2-F068-4152-86E1-D2614DDCE489}" srcOrd="2" destOrd="0" parTransId="{4D2D333C-FF6C-4ED5-9A89-5FB018DF2A28}" sibTransId="{C2B38B7E-DFAC-4A04-8AC8-098FD999A28D}"/>
    <dgm:cxn modelId="{A61360BE-FF13-4568-B6D6-331ED2F34DF1}" type="presOf" srcId="{CD6B21F9-9405-474F-A98C-4C9A12C60CD8}" destId="{A17A44F1-B0E3-4ED9-8729-12AF5F578678}" srcOrd="0" destOrd="1" presId="urn:microsoft.com/office/officeart/2005/8/layout/chevron2"/>
    <dgm:cxn modelId="{C822C155-A657-4B8D-B347-4CC8804C7BC6}" type="presOf" srcId="{83D4F9D7-2C72-4BD5-9078-020893EEB7E1}" destId="{F98B247E-1CC1-4794-BF58-69491363F15E}" srcOrd="0" destOrd="0" presId="urn:microsoft.com/office/officeart/2005/8/layout/chevron2"/>
    <dgm:cxn modelId="{9F6EE4D4-4019-46E3-AB3E-D3D00DBB3BD8}" type="presOf" srcId="{6EC5616A-5CCB-4995-8B63-CC1F7D740337}" destId="{A17A44F1-B0E3-4ED9-8729-12AF5F578678}" srcOrd="0" destOrd="3" presId="urn:microsoft.com/office/officeart/2005/8/layout/chevron2"/>
    <dgm:cxn modelId="{3BCD3F99-93CA-4924-8E70-1EBC4A0C1346}" type="presParOf" srcId="{9C44AC4A-06CB-45EA-A946-930927E5238F}" destId="{D9366252-B579-4F82-8F7B-26806514A418}" srcOrd="0" destOrd="0" presId="urn:microsoft.com/office/officeart/2005/8/layout/chevron2"/>
    <dgm:cxn modelId="{9C045D78-2AFD-4A7F-9D76-F81D4596488F}" type="presParOf" srcId="{D9366252-B579-4F82-8F7B-26806514A418}" destId="{13E2D82A-A249-40BD-96F9-63575591C65E}" srcOrd="0" destOrd="0" presId="urn:microsoft.com/office/officeart/2005/8/layout/chevron2"/>
    <dgm:cxn modelId="{E90864D9-BD34-40B2-B9EE-40245BD21D1D}" type="presParOf" srcId="{D9366252-B579-4F82-8F7B-26806514A418}" destId="{F98B247E-1CC1-4794-BF58-69491363F15E}" srcOrd="1" destOrd="0" presId="urn:microsoft.com/office/officeart/2005/8/layout/chevron2"/>
    <dgm:cxn modelId="{2DE475C0-974D-4340-92A9-3EDF897594D2}" type="presParOf" srcId="{9C44AC4A-06CB-45EA-A946-930927E5238F}" destId="{70F0DDD1-2E6B-46BE-836F-E7DE21D6C670}" srcOrd="1" destOrd="0" presId="urn:microsoft.com/office/officeart/2005/8/layout/chevron2"/>
    <dgm:cxn modelId="{D14E428E-C640-4CFC-8577-CBF6453D1F75}" type="presParOf" srcId="{9C44AC4A-06CB-45EA-A946-930927E5238F}" destId="{5C4D39AE-377D-4E36-9FEE-FE9F12C01436}" srcOrd="2" destOrd="0" presId="urn:microsoft.com/office/officeart/2005/8/layout/chevron2"/>
    <dgm:cxn modelId="{D10DE42D-A857-4C2E-ACAA-870F035B637C}" type="presParOf" srcId="{5C4D39AE-377D-4E36-9FEE-FE9F12C01436}" destId="{5BCF73E7-58F9-460D-B22C-975530C1210F}" srcOrd="0" destOrd="0" presId="urn:microsoft.com/office/officeart/2005/8/layout/chevron2"/>
    <dgm:cxn modelId="{FB7A91D9-9232-4A8A-BF01-2EEAEB4B26B1}" type="presParOf" srcId="{5C4D39AE-377D-4E36-9FEE-FE9F12C01436}" destId="{4FBCB839-8F17-4C49-A248-018A95C9D5A4}" srcOrd="1" destOrd="0" presId="urn:microsoft.com/office/officeart/2005/8/layout/chevron2"/>
    <dgm:cxn modelId="{90A45B28-ECBB-4C9A-B5BC-F53AD9E9F92C}" type="presParOf" srcId="{9C44AC4A-06CB-45EA-A946-930927E5238F}" destId="{B740E950-B2B1-4043-811D-8CADA2BA127C}" srcOrd="3" destOrd="0" presId="urn:microsoft.com/office/officeart/2005/8/layout/chevron2"/>
    <dgm:cxn modelId="{26309B1D-4526-47CE-935E-D99957946666}" type="presParOf" srcId="{9C44AC4A-06CB-45EA-A946-930927E5238F}" destId="{C57EA256-8F1D-4729-918F-88D0A776293B}" srcOrd="4" destOrd="0" presId="urn:microsoft.com/office/officeart/2005/8/layout/chevron2"/>
    <dgm:cxn modelId="{60549B01-6D7A-4AC5-BA4D-C7A0BFF13761}" type="presParOf" srcId="{C57EA256-8F1D-4729-918F-88D0A776293B}" destId="{4FCB8773-42C0-424E-AC21-A3B6348181F9}" srcOrd="0" destOrd="0" presId="urn:microsoft.com/office/officeart/2005/8/layout/chevron2"/>
    <dgm:cxn modelId="{0791A0BE-EAC0-42D3-88F1-E3E5BA6155D2}" type="presParOf" srcId="{C57EA256-8F1D-4729-918F-88D0A776293B}" destId="{A17A44F1-B0E3-4ED9-8729-12AF5F5786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E198D4-BE44-45C6-B83D-1D67F7F27C5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6D33C1F7-B0E8-471C-955B-8577E382F26C}">
      <dgm:prSet phldrT="[Text]"/>
      <dgm:spPr>
        <a:solidFill>
          <a:srgbClr val="00B050"/>
        </a:solidFill>
      </dgm:spPr>
      <dgm:t>
        <a:bodyPr/>
        <a:lstStyle/>
        <a:p>
          <a:r>
            <a:rPr lang="en-US" dirty="0"/>
            <a:t>When a flight attendant is pay protected, </a:t>
          </a:r>
        </a:p>
        <a:p>
          <a:r>
            <a:rPr lang="en-US" dirty="0"/>
            <a:t>it is inclusive of all premiums from the </a:t>
          </a:r>
        </a:p>
        <a:p>
          <a:r>
            <a:rPr lang="en-US" dirty="0"/>
            <a:t>original trip</a:t>
          </a:r>
        </a:p>
      </dgm:t>
    </dgm:pt>
    <dgm:pt modelId="{B4D4B9C9-58C0-4970-B61F-511D2A0F04E6}" type="parTrans" cxnId="{E37E1AEA-DF99-450A-95D9-7A4E145833CB}">
      <dgm:prSet/>
      <dgm:spPr/>
      <dgm:t>
        <a:bodyPr/>
        <a:lstStyle/>
        <a:p>
          <a:endParaRPr lang="en-US"/>
        </a:p>
      </dgm:t>
    </dgm:pt>
    <dgm:pt modelId="{7C1303B5-2639-46C7-ADEE-A00A4E892DFE}" type="sibTrans" cxnId="{E37E1AEA-DF99-450A-95D9-7A4E145833CB}">
      <dgm:prSet/>
      <dgm:spPr/>
      <dgm:t>
        <a:bodyPr/>
        <a:lstStyle/>
        <a:p>
          <a:endParaRPr lang="en-US"/>
        </a:p>
      </dgm:t>
    </dgm:pt>
    <dgm:pt modelId="{32345959-B72B-4EC9-9BD3-1BF614DAC1A6}">
      <dgm:prSet phldrT="[Text]"/>
      <dgm:spPr>
        <a:gradFill rotWithShape="0">
          <a:gsLst>
            <a:gs pos="10000">
              <a:schemeClr val="bg2">
                <a:tint val="97000"/>
                <a:hueMod val="92000"/>
                <a:satMod val="169000"/>
                <a:lumMod val="164000"/>
              </a:schemeClr>
            </a:gs>
            <a:gs pos="100000">
              <a:schemeClr val="accent6">
                <a:lumMod val="40000"/>
                <a:lumOff val="60000"/>
              </a:schemeClr>
            </a:gs>
          </a:gsLst>
          <a:lin ang="6120000" scaled="1"/>
        </a:gradFill>
        <a:ln>
          <a:solidFill>
            <a:schemeClr val="bg1"/>
          </a:solidFill>
        </a:ln>
      </dgm:spPr>
      <dgm:t>
        <a:bodyPr/>
        <a:lstStyle/>
        <a:p>
          <a:r>
            <a:rPr lang="en-US" dirty="0">
              <a:solidFill>
                <a:schemeClr val="tx1"/>
              </a:solidFill>
            </a:rPr>
            <a:t>International </a:t>
          </a:r>
        </a:p>
      </dgm:t>
    </dgm:pt>
    <dgm:pt modelId="{57F165FD-D024-4D11-A90E-EE229B1C8C8D}" type="parTrans" cxnId="{317AB1E9-A917-4DA1-8250-ED415CE4DFB0}">
      <dgm:prSet/>
      <dgm:spPr/>
      <dgm:t>
        <a:bodyPr/>
        <a:lstStyle/>
        <a:p>
          <a:endParaRPr lang="en-US"/>
        </a:p>
      </dgm:t>
    </dgm:pt>
    <dgm:pt modelId="{A41B558B-E853-45F1-ABAF-CA966ED097C6}" type="sibTrans" cxnId="{317AB1E9-A917-4DA1-8250-ED415CE4DFB0}">
      <dgm:prSet/>
      <dgm:spPr/>
      <dgm:t>
        <a:bodyPr/>
        <a:lstStyle/>
        <a:p>
          <a:endParaRPr lang="en-US"/>
        </a:p>
      </dgm:t>
    </dgm:pt>
    <dgm:pt modelId="{F7EB15D7-F35E-4085-8D50-158140B98496}">
      <dgm:prSet phldrT="[Text]"/>
      <dgm:spPr>
        <a:gradFill rotWithShape="0">
          <a:gsLst>
            <a:gs pos="10000">
              <a:schemeClr val="bg2">
                <a:tint val="97000"/>
                <a:hueMod val="92000"/>
                <a:satMod val="169000"/>
                <a:lumMod val="164000"/>
              </a:schemeClr>
            </a:gs>
            <a:gs pos="100000">
              <a:schemeClr val="accent6">
                <a:lumMod val="40000"/>
                <a:lumOff val="60000"/>
              </a:schemeClr>
            </a:gs>
          </a:gsLst>
          <a:lin ang="6120000" scaled="1"/>
        </a:gradFill>
        <a:ln>
          <a:solidFill>
            <a:schemeClr val="bg1"/>
          </a:solidFill>
        </a:ln>
      </dgm:spPr>
      <dgm:t>
        <a:bodyPr/>
        <a:lstStyle/>
        <a:p>
          <a:endParaRPr lang="en-US" dirty="0">
            <a:solidFill>
              <a:schemeClr val="tx1"/>
            </a:solidFill>
          </a:endParaRPr>
        </a:p>
      </dgm:t>
    </dgm:pt>
    <dgm:pt modelId="{D924BACE-750D-43F2-AE29-E108AD92F190}" type="parTrans" cxnId="{5F5D11D5-09E8-4B79-B8D0-B34ED651615C}">
      <dgm:prSet/>
      <dgm:spPr/>
      <dgm:t>
        <a:bodyPr/>
        <a:lstStyle/>
        <a:p>
          <a:endParaRPr lang="en-US"/>
        </a:p>
      </dgm:t>
    </dgm:pt>
    <dgm:pt modelId="{7707A996-F71C-473E-B245-AB7E63121344}" type="sibTrans" cxnId="{5F5D11D5-09E8-4B79-B8D0-B34ED651615C}">
      <dgm:prSet/>
      <dgm:spPr/>
      <dgm:t>
        <a:bodyPr/>
        <a:lstStyle/>
        <a:p>
          <a:endParaRPr lang="en-US"/>
        </a:p>
      </dgm:t>
    </dgm:pt>
    <dgm:pt modelId="{4158E109-C349-49B4-9F6E-EB632C3BC8E4}">
      <dgm:prSet phldrT="[Text]"/>
      <dgm:spPr>
        <a:gradFill rotWithShape="0">
          <a:gsLst>
            <a:gs pos="10000">
              <a:schemeClr val="bg2">
                <a:tint val="97000"/>
                <a:hueMod val="92000"/>
                <a:satMod val="169000"/>
                <a:lumMod val="164000"/>
              </a:schemeClr>
            </a:gs>
            <a:gs pos="100000">
              <a:schemeClr val="accent6">
                <a:lumMod val="40000"/>
                <a:lumOff val="60000"/>
              </a:schemeClr>
            </a:gs>
          </a:gsLst>
          <a:lin ang="6120000" scaled="1"/>
        </a:gradFill>
        <a:ln>
          <a:solidFill>
            <a:schemeClr val="bg1"/>
          </a:solidFill>
        </a:ln>
      </dgm:spPr>
      <dgm:t>
        <a:bodyPr/>
        <a:lstStyle/>
        <a:p>
          <a:r>
            <a:rPr lang="en-US" dirty="0">
              <a:solidFill>
                <a:schemeClr val="tx1"/>
              </a:solidFill>
            </a:rPr>
            <a:t>Galley</a:t>
          </a:r>
        </a:p>
      </dgm:t>
    </dgm:pt>
    <dgm:pt modelId="{641A5FD1-EC3D-4480-9988-309026A373EA}" type="parTrans" cxnId="{1CD934A5-6151-46DB-BA34-583C803F1C29}">
      <dgm:prSet/>
      <dgm:spPr/>
      <dgm:t>
        <a:bodyPr/>
        <a:lstStyle/>
        <a:p>
          <a:endParaRPr lang="en-US"/>
        </a:p>
      </dgm:t>
    </dgm:pt>
    <dgm:pt modelId="{6FF8CBA0-3EF2-4B32-9548-AEF963DF9391}" type="sibTrans" cxnId="{1CD934A5-6151-46DB-BA34-583C803F1C29}">
      <dgm:prSet/>
      <dgm:spPr/>
      <dgm:t>
        <a:bodyPr/>
        <a:lstStyle/>
        <a:p>
          <a:endParaRPr lang="en-US"/>
        </a:p>
      </dgm:t>
    </dgm:pt>
    <dgm:pt modelId="{66BB1CDF-3E84-4CD7-B4C4-E93C532461CE}">
      <dgm:prSet phldrT="[Text]"/>
      <dgm:spPr>
        <a:gradFill rotWithShape="0">
          <a:gsLst>
            <a:gs pos="10000">
              <a:schemeClr val="bg2">
                <a:tint val="97000"/>
                <a:hueMod val="92000"/>
                <a:satMod val="169000"/>
                <a:lumMod val="164000"/>
              </a:schemeClr>
            </a:gs>
            <a:gs pos="100000">
              <a:schemeClr val="accent6">
                <a:lumMod val="40000"/>
                <a:lumOff val="60000"/>
              </a:schemeClr>
            </a:gs>
          </a:gsLst>
          <a:lin ang="6120000" scaled="1"/>
        </a:gradFill>
        <a:ln>
          <a:solidFill>
            <a:schemeClr val="bg1"/>
          </a:solidFill>
        </a:ln>
      </dgm:spPr>
      <dgm:t>
        <a:bodyPr/>
        <a:lstStyle/>
        <a:p>
          <a:r>
            <a:rPr lang="en-US" dirty="0">
              <a:solidFill>
                <a:schemeClr val="tx1"/>
              </a:solidFill>
            </a:rPr>
            <a:t>Purser</a:t>
          </a:r>
        </a:p>
      </dgm:t>
    </dgm:pt>
    <dgm:pt modelId="{1B7660F1-516F-443A-98EB-D526DE8B0E8B}" type="parTrans" cxnId="{791958BD-9763-4A3E-8A8C-FF5FE16515CB}">
      <dgm:prSet/>
      <dgm:spPr/>
      <dgm:t>
        <a:bodyPr/>
        <a:lstStyle/>
        <a:p>
          <a:endParaRPr lang="en-US"/>
        </a:p>
      </dgm:t>
    </dgm:pt>
    <dgm:pt modelId="{D8865BAB-B4BE-410C-871D-DFC73BD28101}" type="sibTrans" cxnId="{791958BD-9763-4A3E-8A8C-FF5FE16515CB}">
      <dgm:prSet/>
      <dgm:spPr/>
      <dgm:t>
        <a:bodyPr/>
        <a:lstStyle/>
        <a:p>
          <a:endParaRPr lang="en-US"/>
        </a:p>
      </dgm:t>
    </dgm:pt>
    <dgm:pt modelId="{A9A492BB-A52E-4218-93AA-F3A3CB26A6C2}">
      <dgm:prSet phldrT="[Text]"/>
      <dgm:spPr>
        <a:gradFill rotWithShape="0">
          <a:gsLst>
            <a:gs pos="10000">
              <a:schemeClr val="bg2">
                <a:tint val="97000"/>
                <a:hueMod val="92000"/>
                <a:satMod val="169000"/>
                <a:lumMod val="164000"/>
              </a:schemeClr>
            </a:gs>
            <a:gs pos="100000">
              <a:schemeClr val="accent6">
                <a:lumMod val="40000"/>
                <a:lumOff val="60000"/>
              </a:schemeClr>
            </a:gs>
          </a:gsLst>
          <a:lin ang="6120000" scaled="1"/>
        </a:gradFill>
        <a:ln>
          <a:solidFill>
            <a:schemeClr val="bg1"/>
          </a:solidFill>
        </a:ln>
      </dgm:spPr>
      <dgm:t>
        <a:bodyPr/>
        <a:lstStyle/>
        <a:p>
          <a:r>
            <a:rPr lang="en-US" dirty="0">
              <a:solidFill>
                <a:schemeClr val="tx1"/>
              </a:solidFill>
            </a:rPr>
            <a:t>Aft</a:t>
          </a:r>
        </a:p>
      </dgm:t>
    </dgm:pt>
    <dgm:pt modelId="{9129607D-DC86-4B5F-B7A4-E7B30E9E2496}" type="parTrans" cxnId="{36371B3B-3373-416E-A1A3-EAC61B4561BD}">
      <dgm:prSet/>
      <dgm:spPr/>
      <dgm:t>
        <a:bodyPr/>
        <a:lstStyle/>
        <a:p>
          <a:endParaRPr lang="en-US"/>
        </a:p>
      </dgm:t>
    </dgm:pt>
    <dgm:pt modelId="{FC03C3BC-847B-442F-AA05-B2F59E9DC222}" type="sibTrans" cxnId="{36371B3B-3373-416E-A1A3-EAC61B4561BD}">
      <dgm:prSet/>
      <dgm:spPr/>
      <dgm:t>
        <a:bodyPr/>
        <a:lstStyle/>
        <a:p>
          <a:endParaRPr lang="en-US"/>
        </a:p>
      </dgm:t>
    </dgm:pt>
    <dgm:pt modelId="{9189FFBC-5475-4F17-B95C-1A1F60597BC0}">
      <dgm:prSet phldrT="[Text]"/>
      <dgm:spPr>
        <a:gradFill rotWithShape="0">
          <a:gsLst>
            <a:gs pos="10000">
              <a:schemeClr val="bg2">
                <a:tint val="97000"/>
                <a:hueMod val="92000"/>
                <a:satMod val="169000"/>
                <a:lumMod val="164000"/>
              </a:schemeClr>
            </a:gs>
            <a:gs pos="100000">
              <a:schemeClr val="accent6">
                <a:lumMod val="40000"/>
                <a:lumOff val="60000"/>
              </a:schemeClr>
            </a:gs>
          </a:gsLst>
          <a:lin ang="6120000" scaled="1"/>
        </a:gradFill>
        <a:ln>
          <a:solidFill>
            <a:schemeClr val="bg1"/>
          </a:solidFill>
        </a:ln>
      </dgm:spPr>
      <dgm:t>
        <a:bodyPr/>
        <a:lstStyle/>
        <a:p>
          <a:r>
            <a:rPr lang="en-US" dirty="0">
              <a:solidFill>
                <a:schemeClr val="tx1"/>
              </a:solidFill>
            </a:rPr>
            <a:t>Speaker</a:t>
          </a:r>
        </a:p>
      </dgm:t>
    </dgm:pt>
    <dgm:pt modelId="{7FED817B-FBB2-43BF-9E32-904784ECB54D}" type="parTrans" cxnId="{5F710D8B-04E0-4A84-BF4B-85586ABDFA78}">
      <dgm:prSet/>
      <dgm:spPr/>
      <dgm:t>
        <a:bodyPr/>
        <a:lstStyle/>
        <a:p>
          <a:endParaRPr lang="en-US"/>
        </a:p>
      </dgm:t>
    </dgm:pt>
    <dgm:pt modelId="{48F351F7-E729-4C81-B142-83BBE5A41CD1}" type="sibTrans" cxnId="{5F710D8B-04E0-4A84-BF4B-85586ABDFA78}">
      <dgm:prSet/>
      <dgm:spPr/>
      <dgm:t>
        <a:bodyPr/>
        <a:lstStyle/>
        <a:p>
          <a:endParaRPr lang="en-US"/>
        </a:p>
      </dgm:t>
    </dgm:pt>
    <dgm:pt modelId="{76828F69-2F22-45F6-9CC8-3C1038E6CA08}" type="pres">
      <dgm:prSet presAssocID="{41E198D4-BE44-45C6-B83D-1D67F7F27C5A}" presName="composite" presStyleCnt="0">
        <dgm:presLayoutVars>
          <dgm:chMax val="1"/>
          <dgm:dir/>
          <dgm:resizeHandles val="exact"/>
        </dgm:presLayoutVars>
      </dgm:prSet>
      <dgm:spPr/>
      <dgm:t>
        <a:bodyPr/>
        <a:lstStyle/>
        <a:p>
          <a:endParaRPr lang="en-US"/>
        </a:p>
      </dgm:t>
    </dgm:pt>
    <dgm:pt modelId="{D7B4189F-BA1D-4AD0-9717-21C1D48139F3}" type="pres">
      <dgm:prSet presAssocID="{6D33C1F7-B0E8-471C-955B-8577E382F26C}" presName="roof" presStyleLbl="dkBgShp" presStyleIdx="0" presStyleCnt="2" custScaleY="129411" custLinFactNeighborX="703" custLinFactNeighborY="29557"/>
      <dgm:spPr/>
      <dgm:t>
        <a:bodyPr/>
        <a:lstStyle/>
        <a:p>
          <a:endParaRPr lang="en-US"/>
        </a:p>
      </dgm:t>
    </dgm:pt>
    <dgm:pt modelId="{A1947244-7BEF-490C-893F-4B503ED3CEF8}" type="pres">
      <dgm:prSet presAssocID="{6D33C1F7-B0E8-471C-955B-8577E382F26C}" presName="pillars" presStyleCnt="0"/>
      <dgm:spPr/>
    </dgm:pt>
    <dgm:pt modelId="{04F7825E-F798-4819-A9FB-D6EA800C8B14}" type="pres">
      <dgm:prSet presAssocID="{6D33C1F7-B0E8-471C-955B-8577E382F26C}" presName="pillar1" presStyleLbl="node1" presStyleIdx="0" presStyleCnt="5" custScaleX="2000000" custScaleY="33070" custLinFactNeighborX="4102" custLinFactNeighborY="-6759">
        <dgm:presLayoutVars>
          <dgm:bulletEnabled val="1"/>
        </dgm:presLayoutVars>
      </dgm:prSet>
      <dgm:spPr/>
      <dgm:t>
        <a:bodyPr/>
        <a:lstStyle/>
        <a:p>
          <a:endParaRPr lang="en-US"/>
        </a:p>
      </dgm:t>
    </dgm:pt>
    <dgm:pt modelId="{870EA263-3F44-40A1-996E-4EB2F188A731}" type="pres">
      <dgm:prSet presAssocID="{66BB1CDF-3E84-4CD7-B4C4-E93C532461CE}" presName="pillarX" presStyleLbl="node1" presStyleIdx="1" presStyleCnt="5" custScaleX="2000000" custScaleY="33070" custLinFactNeighborX="4102" custLinFactNeighborY="-6759">
        <dgm:presLayoutVars>
          <dgm:bulletEnabled val="1"/>
        </dgm:presLayoutVars>
      </dgm:prSet>
      <dgm:spPr/>
      <dgm:t>
        <a:bodyPr/>
        <a:lstStyle/>
        <a:p>
          <a:endParaRPr lang="en-US"/>
        </a:p>
      </dgm:t>
    </dgm:pt>
    <dgm:pt modelId="{DC20F5E6-F431-4A5E-87E7-B1EC1D5C3C85}" type="pres">
      <dgm:prSet presAssocID="{4158E109-C349-49B4-9F6E-EB632C3BC8E4}" presName="pillarX" presStyleLbl="node1" presStyleIdx="2" presStyleCnt="5" custScaleX="2000000" custScaleY="33070" custLinFactNeighborX="4102" custLinFactNeighborY="-6759">
        <dgm:presLayoutVars>
          <dgm:bulletEnabled val="1"/>
        </dgm:presLayoutVars>
      </dgm:prSet>
      <dgm:spPr/>
      <dgm:t>
        <a:bodyPr/>
        <a:lstStyle/>
        <a:p>
          <a:endParaRPr lang="en-US"/>
        </a:p>
      </dgm:t>
    </dgm:pt>
    <dgm:pt modelId="{2B563A27-EF89-45E7-9F7C-06E0DE45FF76}" type="pres">
      <dgm:prSet presAssocID="{A9A492BB-A52E-4218-93AA-F3A3CB26A6C2}" presName="pillarX" presStyleLbl="node1" presStyleIdx="3" presStyleCnt="5" custScaleX="2000000" custScaleY="33070" custLinFactNeighborX="4102" custLinFactNeighborY="-6345">
        <dgm:presLayoutVars>
          <dgm:bulletEnabled val="1"/>
        </dgm:presLayoutVars>
      </dgm:prSet>
      <dgm:spPr/>
      <dgm:t>
        <a:bodyPr/>
        <a:lstStyle/>
        <a:p>
          <a:endParaRPr lang="en-US"/>
        </a:p>
      </dgm:t>
    </dgm:pt>
    <dgm:pt modelId="{E5C47352-26C9-4008-8CA4-E5F90A3DDDC3}" type="pres">
      <dgm:prSet presAssocID="{9189FFBC-5475-4F17-B95C-1A1F60597BC0}" presName="pillarX" presStyleLbl="node1" presStyleIdx="4" presStyleCnt="5" custScaleX="2000000" custScaleY="33070" custLinFactNeighborX="647" custLinFactNeighborY="-6345">
        <dgm:presLayoutVars>
          <dgm:bulletEnabled val="1"/>
        </dgm:presLayoutVars>
      </dgm:prSet>
      <dgm:spPr/>
      <dgm:t>
        <a:bodyPr/>
        <a:lstStyle/>
        <a:p>
          <a:endParaRPr lang="en-US"/>
        </a:p>
      </dgm:t>
    </dgm:pt>
    <dgm:pt modelId="{BB62B9BC-96E3-4914-8221-1D68F39260C7}" type="pres">
      <dgm:prSet presAssocID="{6D33C1F7-B0E8-471C-955B-8577E382F26C}" presName="base" presStyleLbl="dkBgShp" presStyleIdx="1" presStyleCnt="2" custScaleY="785083" custLinFactY="100000" custLinFactNeighborX="-586" custLinFactNeighborY="136581"/>
      <dgm:spPr>
        <a:solidFill>
          <a:schemeClr val="tx2">
            <a:lumMod val="20000"/>
            <a:lumOff val="80000"/>
          </a:schemeClr>
        </a:solidFill>
      </dgm:spPr>
    </dgm:pt>
  </dgm:ptLst>
  <dgm:cxnLst>
    <dgm:cxn modelId="{D1D0CDB3-E089-48BC-92AE-51F014664F88}" type="presOf" srcId="{32345959-B72B-4EC9-9BD3-1BF614DAC1A6}" destId="{04F7825E-F798-4819-A9FB-D6EA800C8B14}" srcOrd="0" destOrd="0" presId="urn:microsoft.com/office/officeart/2005/8/layout/hList3"/>
    <dgm:cxn modelId="{791958BD-9763-4A3E-8A8C-FF5FE16515CB}" srcId="{6D33C1F7-B0E8-471C-955B-8577E382F26C}" destId="{66BB1CDF-3E84-4CD7-B4C4-E93C532461CE}" srcOrd="1" destOrd="0" parTransId="{1B7660F1-516F-443A-98EB-D526DE8B0E8B}" sibTransId="{D8865BAB-B4BE-410C-871D-DFC73BD28101}"/>
    <dgm:cxn modelId="{49E625D8-DF66-40D0-BB9B-AE9E32D33AAC}" type="presOf" srcId="{A9A492BB-A52E-4218-93AA-F3A3CB26A6C2}" destId="{2B563A27-EF89-45E7-9F7C-06E0DE45FF76}" srcOrd="0" destOrd="0" presId="urn:microsoft.com/office/officeart/2005/8/layout/hList3"/>
    <dgm:cxn modelId="{5F5D11D5-09E8-4B79-B8D0-B34ED651615C}" srcId="{41E198D4-BE44-45C6-B83D-1D67F7F27C5A}" destId="{F7EB15D7-F35E-4085-8D50-158140B98496}" srcOrd="1" destOrd="0" parTransId="{D924BACE-750D-43F2-AE29-E108AD92F190}" sibTransId="{7707A996-F71C-473E-B245-AB7E63121344}"/>
    <dgm:cxn modelId="{36371B3B-3373-416E-A1A3-EAC61B4561BD}" srcId="{6D33C1F7-B0E8-471C-955B-8577E382F26C}" destId="{A9A492BB-A52E-4218-93AA-F3A3CB26A6C2}" srcOrd="3" destOrd="0" parTransId="{9129607D-DC86-4B5F-B7A4-E7B30E9E2496}" sibTransId="{FC03C3BC-847B-442F-AA05-B2F59E9DC222}"/>
    <dgm:cxn modelId="{1CD934A5-6151-46DB-BA34-583C803F1C29}" srcId="{6D33C1F7-B0E8-471C-955B-8577E382F26C}" destId="{4158E109-C349-49B4-9F6E-EB632C3BC8E4}" srcOrd="2" destOrd="0" parTransId="{641A5FD1-EC3D-4480-9988-309026A373EA}" sibTransId="{6FF8CBA0-3EF2-4B32-9548-AEF963DF9391}"/>
    <dgm:cxn modelId="{317AB1E9-A917-4DA1-8250-ED415CE4DFB0}" srcId="{6D33C1F7-B0E8-471C-955B-8577E382F26C}" destId="{32345959-B72B-4EC9-9BD3-1BF614DAC1A6}" srcOrd="0" destOrd="0" parTransId="{57F165FD-D024-4D11-A90E-EE229B1C8C8D}" sibTransId="{A41B558B-E853-45F1-ABAF-CA966ED097C6}"/>
    <dgm:cxn modelId="{5F710D8B-04E0-4A84-BF4B-85586ABDFA78}" srcId="{6D33C1F7-B0E8-471C-955B-8577E382F26C}" destId="{9189FFBC-5475-4F17-B95C-1A1F60597BC0}" srcOrd="4" destOrd="0" parTransId="{7FED817B-FBB2-43BF-9E32-904784ECB54D}" sibTransId="{48F351F7-E729-4C81-B142-83BBE5A41CD1}"/>
    <dgm:cxn modelId="{C3050AD3-91BC-410E-8D75-4FF5D5622D39}" type="presOf" srcId="{6D33C1F7-B0E8-471C-955B-8577E382F26C}" destId="{D7B4189F-BA1D-4AD0-9717-21C1D48139F3}" srcOrd="0" destOrd="0" presId="urn:microsoft.com/office/officeart/2005/8/layout/hList3"/>
    <dgm:cxn modelId="{C8F9B383-46A1-4512-B172-F9D967CABC3C}" type="presOf" srcId="{4158E109-C349-49B4-9F6E-EB632C3BC8E4}" destId="{DC20F5E6-F431-4A5E-87E7-B1EC1D5C3C85}" srcOrd="0" destOrd="0" presId="urn:microsoft.com/office/officeart/2005/8/layout/hList3"/>
    <dgm:cxn modelId="{E37E1AEA-DF99-450A-95D9-7A4E145833CB}" srcId="{41E198D4-BE44-45C6-B83D-1D67F7F27C5A}" destId="{6D33C1F7-B0E8-471C-955B-8577E382F26C}" srcOrd="0" destOrd="0" parTransId="{B4D4B9C9-58C0-4970-B61F-511D2A0F04E6}" sibTransId="{7C1303B5-2639-46C7-ADEE-A00A4E892DFE}"/>
    <dgm:cxn modelId="{B2806114-24A6-41DA-9AA7-FD3A02662EFB}" type="presOf" srcId="{9189FFBC-5475-4F17-B95C-1A1F60597BC0}" destId="{E5C47352-26C9-4008-8CA4-E5F90A3DDDC3}" srcOrd="0" destOrd="0" presId="urn:microsoft.com/office/officeart/2005/8/layout/hList3"/>
    <dgm:cxn modelId="{5B1ACF54-046A-4F46-BFB1-8369CB79CF03}" type="presOf" srcId="{66BB1CDF-3E84-4CD7-B4C4-E93C532461CE}" destId="{870EA263-3F44-40A1-996E-4EB2F188A731}" srcOrd="0" destOrd="0" presId="urn:microsoft.com/office/officeart/2005/8/layout/hList3"/>
    <dgm:cxn modelId="{9FBF7732-5A1D-4C01-A8CF-1152F35C8F3A}" type="presOf" srcId="{41E198D4-BE44-45C6-B83D-1D67F7F27C5A}" destId="{76828F69-2F22-45F6-9CC8-3C1038E6CA08}" srcOrd="0" destOrd="0" presId="urn:microsoft.com/office/officeart/2005/8/layout/hList3"/>
    <dgm:cxn modelId="{FA2C5F35-89D7-4D3C-95E9-D7FA0D90A0ED}" type="presParOf" srcId="{76828F69-2F22-45F6-9CC8-3C1038E6CA08}" destId="{D7B4189F-BA1D-4AD0-9717-21C1D48139F3}" srcOrd="0" destOrd="0" presId="urn:microsoft.com/office/officeart/2005/8/layout/hList3"/>
    <dgm:cxn modelId="{89598793-3319-43FC-BCEF-2A34EFF2A7E6}" type="presParOf" srcId="{76828F69-2F22-45F6-9CC8-3C1038E6CA08}" destId="{A1947244-7BEF-490C-893F-4B503ED3CEF8}" srcOrd="1" destOrd="0" presId="urn:microsoft.com/office/officeart/2005/8/layout/hList3"/>
    <dgm:cxn modelId="{174D89A6-4639-44CB-8131-282702D5E715}" type="presParOf" srcId="{A1947244-7BEF-490C-893F-4B503ED3CEF8}" destId="{04F7825E-F798-4819-A9FB-D6EA800C8B14}" srcOrd="0" destOrd="0" presId="urn:microsoft.com/office/officeart/2005/8/layout/hList3"/>
    <dgm:cxn modelId="{79228D01-8C3B-470C-955E-ADE7F6268033}" type="presParOf" srcId="{A1947244-7BEF-490C-893F-4B503ED3CEF8}" destId="{870EA263-3F44-40A1-996E-4EB2F188A731}" srcOrd="1" destOrd="0" presId="urn:microsoft.com/office/officeart/2005/8/layout/hList3"/>
    <dgm:cxn modelId="{5554B277-F4BD-4E8C-A1EF-DD740001B666}" type="presParOf" srcId="{A1947244-7BEF-490C-893F-4B503ED3CEF8}" destId="{DC20F5E6-F431-4A5E-87E7-B1EC1D5C3C85}" srcOrd="2" destOrd="0" presId="urn:microsoft.com/office/officeart/2005/8/layout/hList3"/>
    <dgm:cxn modelId="{6612BB93-4A68-44DB-9A1F-59FB89188F87}" type="presParOf" srcId="{A1947244-7BEF-490C-893F-4B503ED3CEF8}" destId="{2B563A27-EF89-45E7-9F7C-06E0DE45FF76}" srcOrd="3" destOrd="0" presId="urn:microsoft.com/office/officeart/2005/8/layout/hList3"/>
    <dgm:cxn modelId="{F425C9CE-B873-4426-B4C0-B2F3FBE0A58D}" type="presParOf" srcId="{A1947244-7BEF-490C-893F-4B503ED3CEF8}" destId="{E5C47352-26C9-4008-8CA4-E5F90A3DDDC3}" srcOrd="4" destOrd="0" presId="urn:microsoft.com/office/officeart/2005/8/layout/hList3"/>
    <dgm:cxn modelId="{F4E2E590-C8CE-40E5-B61D-152EFFBBE111}" type="presParOf" srcId="{76828F69-2F22-45F6-9CC8-3C1038E6CA08}" destId="{BB62B9BC-96E3-4914-8221-1D68F39260C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CC98D2-B5A4-4404-BF1D-4FCA3C1552C2}" type="doc">
      <dgm:prSet loTypeId="urn:microsoft.com/office/officeart/2005/8/layout/hProcess9" loCatId="process" qsTypeId="urn:microsoft.com/office/officeart/2005/8/quickstyle/simple1" qsCatId="simple" csTypeId="urn:microsoft.com/office/officeart/2005/8/colors/accent1_2" csCatId="accent1" phldr="1"/>
      <dgm:spPr/>
    </dgm:pt>
    <dgm:pt modelId="{D532A096-E69E-461B-A8DB-3E1AF7B7C1A7}">
      <dgm:prSet phldrT="[Text]"/>
      <dgm:spPr/>
      <dgm:t>
        <a:bodyPr/>
        <a:lstStyle/>
        <a:p>
          <a:pPr>
            <a:buNone/>
          </a:pPr>
          <a:r>
            <a:rPr lang="en-US" dirty="0">
              <a:solidFill>
                <a:srgbClr val="FFFF00"/>
              </a:solidFill>
            </a:rPr>
            <a:t>FA will only be rescheduled beyond his/her originally scheduled return time if the Company has unsuccessfully made every effort to schedule a reserve</a:t>
          </a:r>
        </a:p>
        <a:p>
          <a:pPr>
            <a:buNone/>
          </a:pPr>
          <a:r>
            <a:rPr lang="en-US" dirty="0">
              <a:solidFill>
                <a:srgbClr val="FFFF00"/>
              </a:solidFill>
            </a:rPr>
            <a:t>10.J.7</a:t>
          </a:r>
        </a:p>
      </dgm:t>
    </dgm:pt>
    <dgm:pt modelId="{09A7971E-54DC-43F5-9444-0F23A093B85B}" type="parTrans" cxnId="{166DDF10-EE93-46F8-86CA-2F5A5A374680}">
      <dgm:prSet/>
      <dgm:spPr/>
      <dgm:t>
        <a:bodyPr/>
        <a:lstStyle/>
        <a:p>
          <a:endParaRPr lang="en-US"/>
        </a:p>
      </dgm:t>
    </dgm:pt>
    <dgm:pt modelId="{4730E364-B4A7-4571-8B1E-D3965BD71A07}" type="sibTrans" cxnId="{166DDF10-EE93-46F8-86CA-2F5A5A374680}">
      <dgm:prSet/>
      <dgm:spPr/>
      <dgm:t>
        <a:bodyPr/>
        <a:lstStyle/>
        <a:p>
          <a:endParaRPr lang="en-US"/>
        </a:p>
      </dgm:t>
    </dgm:pt>
    <dgm:pt modelId="{C5B467DB-3FF1-4852-A257-B5E06BE18D44}">
      <dgm:prSet phldrT="[Text]"/>
      <dgm:spPr/>
      <dgm:t>
        <a:bodyPr/>
        <a:lstStyle/>
        <a:p>
          <a:pPr>
            <a:buNone/>
          </a:pPr>
          <a:r>
            <a:rPr lang="en-US" dirty="0"/>
            <a:t>If FA is not notified of the rescheduled assignment within 4 hours of sequence report time or 3 hours after disruption is known, FA is released. 10.J.3.d</a:t>
          </a:r>
        </a:p>
      </dgm:t>
    </dgm:pt>
    <dgm:pt modelId="{8766A421-AFE6-4ED5-8956-9F2060A56426}" type="parTrans" cxnId="{10453941-00BB-4990-97CB-F0120FAD1510}">
      <dgm:prSet/>
      <dgm:spPr/>
      <dgm:t>
        <a:bodyPr/>
        <a:lstStyle/>
        <a:p>
          <a:endParaRPr lang="en-US"/>
        </a:p>
      </dgm:t>
    </dgm:pt>
    <dgm:pt modelId="{C81934AC-C4AA-413A-A6F3-38783FF4F044}" type="sibTrans" cxnId="{10453941-00BB-4990-97CB-F0120FAD1510}">
      <dgm:prSet/>
      <dgm:spPr/>
      <dgm:t>
        <a:bodyPr/>
        <a:lstStyle/>
        <a:p>
          <a:endParaRPr lang="en-US"/>
        </a:p>
      </dgm:t>
    </dgm:pt>
    <dgm:pt modelId="{6B93407C-82DC-47BB-97D9-5AF54E8204A4}">
      <dgm:prSet/>
      <dgm:spPr/>
      <dgm:t>
        <a:bodyPr/>
        <a:lstStyle/>
        <a:p>
          <a:r>
            <a:rPr lang="en-US" dirty="0">
              <a:solidFill>
                <a:srgbClr val="FFFF00"/>
              </a:solidFill>
            </a:rPr>
            <a:t>Crew Scheduling may release FA prior to this time or FA may contact Crew Scheduling to be released prior to this time</a:t>
          </a:r>
        </a:p>
        <a:p>
          <a:r>
            <a:rPr lang="en-US" dirty="0">
              <a:solidFill>
                <a:srgbClr val="FFFF00"/>
              </a:solidFill>
            </a:rPr>
            <a:t> 10.J.3.d</a:t>
          </a:r>
        </a:p>
      </dgm:t>
    </dgm:pt>
    <dgm:pt modelId="{25199223-C88E-4ACF-A8A8-7CD151B465F5}" type="parTrans" cxnId="{793C74DD-96D7-4B78-B1CF-15958D587BB9}">
      <dgm:prSet/>
      <dgm:spPr/>
      <dgm:t>
        <a:bodyPr/>
        <a:lstStyle/>
        <a:p>
          <a:endParaRPr lang="en-US"/>
        </a:p>
      </dgm:t>
    </dgm:pt>
    <dgm:pt modelId="{F5D8EBB5-2AD8-45E1-A787-98282CD8F3FC}" type="sibTrans" cxnId="{793C74DD-96D7-4B78-B1CF-15958D587BB9}">
      <dgm:prSet/>
      <dgm:spPr/>
      <dgm:t>
        <a:bodyPr/>
        <a:lstStyle/>
        <a:p>
          <a:endParaRPr lang="en-US"/>
        </a:p>
      </dgm:t>
    </dgm:pt>
    <dgm:pt modelId="{5DC708B1-0B33-4109-8993-80B0E2A70C21}" type="pres">
      <dgm:prSet presAssocID="{A5CC98D2-B5A4-4404-BF1D-4FCA3C1552C2}" presName="CompostProcess" presStyleCnt="0">
        <dgm:presLayoutVars>
          <dgm:dir/>
          <dgm:resizeHandles val="exact"/>
        </dgm:presLayoutVars>
      </dgm:prSet>
      <dgm:spPr/>
    </dgm:pt>
    <dgm:pt modelId="{E4D77ECE-CC06-4236-8FBC-821E55FDFE6F}" type="pres">
      <dgm:prSet presAssocID="{A5CC98D2-B5A4-4404-BF1D-4FCA3C1552C2}" presName="arrow" presStyleLbl="bgShp" presStyleIdx="0" presStyleCnt="1"/>
      <dgm:spPr/>
    </dgm:pt>
    <dgm:pt modelId="{B5A94517-2604-4FF7-A349-FF3AAA747260}" type="pres">
      <dgm:prSet presAssocID="{A5CC98D2-B5A4-4404-BF1D-4FCA3C1552C2}" presName="linearProcess" presStyleCnt="0"/>
      <dgm:spPr/>
    </dgm:pt>
    <dgm:pt modelId="{EBFA1A0B-CE1B-40F5-BED8-43BF17C7F872}" type="pres">
      <dgm:prSet presAssocID="{D532A096-E69E-461B-A8DB-3E1AF7B7C1A7}" presName="textNode" presStyleLbl="node1" presStyleIdx="0" presStyleCnt="3">
        <dgm:presLayoutVars>
          <dgm:bulletEnabled val="1"/>
        </dgm:presLayoutVars>
      </dgm:prSet>
      <dgm:spPr/>
      <dgm:t>
        <a:bodyPr/>
        <a:lstStyle/>
        <a:p>
          <a:endParaRPr lang="en-US"/>
        </a:p>
      </dgm:t>
    </dgm:pt>
    <dgm:pt modelId="{F60C71C1-C8C1-4F16-B109-6744DD720AD7}" type="pres">
      <dgm:prSet presAssocID="{4730E364-B4A7-4571-8B1E-D3965BD71A07}" presName="sibTrans" presStyleCnt="0"/>
      <dgm:spPr/>
    </dgm:pt>
    <dgm:pt modelId="{C25A4599-E6BB-4DB1-96D7-96F960A8A26D}" type="pres">
      <dgm:prSet presAssocID="{C5B467DB-3FF1-4852-A257-B5E06BE18D44}" presName="textNode" presStyleLbl="node1" presStyleIdx="1" presStyleCnt="3">
        <dgm:presLayoutVars>
          <dgm:bulletEnabled val="1"/>
        </dgm:presLayoutVars>
      </dgm:prSet>
      <dgm:spPr/>
      <dgm:t>
        <a:bodyPr/>
        <a:lstStyle/>
        <a:p>
          <a:endParaRPr lang="en-US"/>
        </a:p>
      </dgm:t>
    </dgm:pt>
    <dgm:pt modelId="{50A93996-743C-4D20-A935-BDDEBBC29AB9}" type="pres">
      <dgm:prSet presAssocID="{C81934AC-C4AA-413A-A6F3-38783FF4F044}" presName="sibTrans" presStyleCnt="0"/>
      <dgm:spPr/>
    </dgm:pt>
    <dgm:pt modelId="{64BDA330-766A-45D0-85C1-F32FD20A50EE}" type="pres">
      <dgm:prSet presAssocID="{6B93407C-82DC-47BB-97D9-5AF54E8204A4}" presName="textNode" presStyleLbl="node1" presStyleIdx="2" presStyleCnt="3">
        <dgm:presLayoutVars>
          <dgm:bulletEnabled val="1"/>
        </dgm:presLayoutVars>
      </dgm:prSet>
      <dgm:spPr/>
      <dgm:t>
        <a:bodyPr/>
        <a:lstStyle/>
        <a:p>
          <a:endParaRPr lang="en-US"/>
        </a:p>
      </dgm:t>
    </dgm:pt>
  </dgm:ptLst>
  <dgm:cxnLst>
    <dgm:cxn modelId="{166DDF10-EE93-46F8-86CA-2F5A5A374680}" srcId="{A5CC98D2-B5A4-4404-BF1D-4FCA3C1552C2}" destId="{D532A096-E69E-461B-A8DB-3E1AF7B7C1A7}" srcOrd="0" destOrd="0" parTransId="{09A7971E-54DC-43F5-9444-0F23A093B85B}" sibTransId="{4730E364-B4A7-4571-8B1E-D3965BD71A07}"/>
    <dgm:cxn modelId="{75D25EFD-F11D-45EC-9F55-B3F73128158E}" type="presOf" srcId="{6B93407C-82DC-47BB-97D9-5AF54E8204A4}" destId="{64BDA330-766A-45D0-85C1-F32FD20A50EE}" srcOrd="0" destOrd="0" presId="urn:microsoft.com/office/officeart/2005/8/layout/hProcess9"/>
    <dgm:cxn modelId="{52432F79-DC59-4A2D-BE09-03FE6D9B6597}" type="presOf" srcId="{A5CC98D2-B5A4-4404-BF1D-4FCA3C1552C2}" destId="{5DC708B1-0B33-4109-8993-80B0E2A70C21}" srcOrd="0" destOrd="0" presId="urn:microsoft.com/office/officeart/2005/8/layout/hProcess9"/>
    <dgm:cxn modelId="{5C0A1C7B-E6C9-4FA2-9C49-85DAB3346CED}" type="presOf" srcId="{C5B467DB-3FF1-4852-A257-B5E06BE18D44}" destId="{C25A4599-E6BB-4DB1-96D7-96F960A8A26D}" srcOrd="0" destOrd="0" presId="urn:microsoft.com/office/officeart/2005/8/layout/hProcess9"/>
    <dgm:cxn modelId="{793C74DD-96D7-4B78-B1CF-15958D587BB9}" srcId="{A5CC98D2-B5A4-4404-BF1D-4FCA3C1552C2}" destId="{6B93407C-82DC-47BB-97D9-5AF54E8204A4}" srcOrd="2" destOrd="0" parTransId="{25199223-C88E-4ACF-A8A8-7CD151B465F5}" sibTransId="{F5D8EBB5-2AD8-45E1-A787-98282CD8F3FC}"/>
    <dgm:cxn modelId="{9B5B0921-53D9-4D5C-B0FC-0252797241CA}" type="presOf" srcId="{D532A096-E69E-461B-A8DB-3E1AF7B7C1A7}" destId="{EBFA1A0B-CE1B-40F5-BED8-43BF17C7F872}" srcOrd="0" destOrd="0" presId="urn:microsoft.com/office/officeart/2005/8/layout/hProcess9"/>
    <dgm:cxn modelId="{10453941-00BB-4990-97CB-F0120FAD1510}" srcId="{A5CC98D2-B5A4-4404-BF1D-4FCA3C1552C2}" destId="{C5B467DB-3FF1-4852-A257-B5E06BE18D44}" srcOrd="1" destOrd="0" parTransId="{8766A421-AFE6-4ED5-8956-9F2060A56426}" sibTransId="{C81934AC-C4AA-413A-A6F3-38783FF4F044}"/>
    <dgm:cxn modelId="{9BCF034D-BB4F-428A-823B-7D2CF3B25DCE}" type="presParOf" srcId="{5DC708B1-0B33-4109-8993-80B0E2A70C21}" destId="{E4D77ECE-CC06-4236-8FBC-821E55FDFE6F}" srcOrd="0" destOrd="0" presId="urn:microsoft.com/office/officeart/2005/8/layout/hProcess9"/>
    <dgm:cxn modelId="{8EB099A3-F284-4501-BC5C-62B749425FD2}" type="presParOf" srcId="{5DC708B1-0B33-4109-8993-80B0E2A70C21}" destId="{B5A94517-2604-4FF7-A349-FF3AAA747260}" srcOrd="1" destOrd="0" presId="urn:microsoft.com/office/officeart/2005/8/layout/hProcess9"/>
    <dgm:cxn modelId="{EFC5FB36-F9E1-43E1-97D9-CACC48A9D853}" type="presParOf" srcId="{B5A94517-2604-4FF7-A349-FF3AAA747260}" destId="{EBFA1A0B-CE1B-40F5-BED8-43BF17C7F872}" srcOrd="0" destOrd="0" presId="urn:microsoft.com/office/officeart/2005/8/layout/hProcess9"/>
    <dgm:cxn modelId="{AA6B22DC-3E71-4EA7-94BB-32FD1608F4ED}" type="presParOf" srcId="{B5A94517-2604-4FF7-A349-FF3AAA747260}" destId="{F60C71C1-C8C1-4F16-B109-6744DD720AD7}" srcOrd="1" destOrd="0" presId="urn:microsoft.com/office/officeart/2005/8/layout/hProcess9"/>
    <dgm:cxn modelId="{7C4F5223-81F9-495B-81DD-A06A9F11CD58}" type="presParOf" srcId="{B5A94517-2604-4FF7-A349-FF3AAA747260}" destId="{C25A4599-E6BB-4DB1-96D7-96F960A8A26D}" srcOrd="2" destOrd="0" presId="urn:microsoft.com/office/officeart/2005/8/layout/hProcess9"/>
    <dgm:cxn modelId="{1863DD91-FC70-4D72-BEC6-E9F294E14113}" type="presParOf" srcId="{B5A94517-2604-4FF7-A349-FF3AAA747260}" destId="{50A93996-743C-4D20-A935-BDDEBBC29AB9}" srcOrd="3" destOrd="0" presId="urn:microsoft.com/office/officeart/2005/8/layout/hProcess9"/>
    <dgm:cxn modelId="{4CAE61AD-6AD8-48F1-AC6E-6C182F6D83AE}" type="presParOf" srcId="{B5A94517-2604-4FF7-A349-FF3AAA747260}" destId="{64BDA330-766A-45D0-85C1-F32FD20A50EE}" srcOrd="4"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6FB96D-B02E-4110-AE0A-BA1E07B5A89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9DD775-D844-455E-BF7B-441C1DBDE328}">
      <dgm:prSet phldrT="[Text]" custT="1"/>
      <dgm:spPr/>
      <dgm:t>
        <a:bodyPr/>
        <a:lstStyle/>
        <a:p>
          <a:pPr>
            <a:buNone/>
          </a:pPr>
          <a:r>
            <a:rPr lang="en-US" sz="1800" dirty="0"/>
            <a:t>Crew Tracking makes every effort to return FA back on to original sequence </a:t>
          </a:r>
        </a:p>
      </dgm:t>
    </dgm:pt>
    <dgm:pt modelId="{B300BFAF-0908-4368-9E67-F3D9F53641A9}" type="parTrans" cxnId="{C7ACFB0F-C12A-4121-8CEB-6744FA9CDE3F}">
      <dgm:prSet/>
      <dgm:spPr/>
      <dgm:t>
        <a:bodyPr/>
        <a:lstStyle/>
        <a:p>
          <a:endParaRPr lang="en-US"/>
        </a:p>
      </dgm:t>
    </dgm:pt>
    <dgm:pt modelId="{E6793419-9A88-49EA-9222-22D32D3AADE0}" type="sibTrans" cxnId="{C7ACFB0F-C12A-4121-8CEB-6744FA9CDE3F}">
      <dgm:prSet/>
      <dgm:spPr/>
      <dgm:t>
        <a:bodyPr/>
        <a:lstStyle/>
        <a:p>
          <a:endParaRPr lang="en-US"/>
        </a:p>
      </dgm:t>
    </dgm:pt>
    <dgm:pt modelId="{2E02EFD9-F5E4-4CDB-A0DC-2435A513CFAE}">
      <dgm:prSet phldrT="[Text]" custT="1"/>
      <dgm:spPr/>
      <dgm:t>
        <a:bodyPr/>
        <a:lstStyle/>
        <a:p>
          <a:pPr>
            <a:buNone/>
          </a:pPr>
          <a:r>
            <a:rPr lang="en-US" sz="1600" dirty="0"/>
            <a:t>Reschedule FA only as necessary in order to </a:t>
          </a:r>
          <a:r>
            <a:rPr lang="en-US" sz="1600" b="1" u="sng" dirty="0"/>
            <a:t>prevent a delay or cancellation </a:t>
          </a:r>
        </a:p>
        <a:p>
          <a:pPr>
            <a:buNone/>
          </a:pPr>
          <a:r>
            <a:rPr lang="en-US" sz="1600" dirty="0"/>
            <a:t>(no Reserves available)</a:t>
          </a:r>
        </a:p>
      </dgm:t>
    </dgm:pt>
    <dgm:pt modelId="{8286DFDF-FCC6-4C4C-9D84-3A7858A45FF5}" type="parTrans" cxnId="{99195367-DDE1-439B-8295-CDC364F5C687}">
      <dgm:prSet/>
      <dgm:spPr/>
      <dgm:t>
        <a:bodyPr/>
        <a:lstStyle/>
        <a:p>
          <a:endParaRPr lang="en-US"/>
        </a:p>
      </dgm:t>
    </dgm:pt>
    <dgm:pt modelId="{7029EAC9-C7E0-4562-9FF0-8F8F68E7998C}" type="sibTrans" cxnId="{99195367-DDE1-439B-8295-CDC364F5C687}">
      <dgm:prSet/>
      <dgm:spPr/>
      <dgm:t>
        <a:bodyPr/>
        <a:lstStyle/>
        <a:p>
          <a:endParaRPr lang="en-US"/>
        </a:p>
      </dgm:t>
    </dgm:pt>
    <dgm:pt modelId="{396885E7-A684-4D7B-BCC4-71C2C65F25D1}">
      <dgm:prSet phldrT="[Text]"/>
      <dgm:spPr/>
      <dgm:t>
        <a:bodyPr/>
        <a:lstStyle/>
        <a:p>
          <a:r>
            <a:rPr lang="en-US" dirty="0"/>
            <a:t>10.J.3</a:t>
          </a:r>
        </a:p>
      </dgm:t>
    </dgm:pt>
    <dgm:pt modelId="{8CA1617E-6912-428C-BAFA-77BF3B87AC5C}" type="parTrans" cxnId="{3585BA68-B06D-497D-B2E2-22A95D783C16}">
      <dgm:prSet/>
      <dgm:spPr/>
      <dgm:t>
        <a:bodyPr/>
        <a:lstStyle/>
        <a:p>
          <a:endParaRPr lang="en-US"/>
        </a:p>
      </dgm:t>
    </dgm:pt>
    <dgm:pt modelId="{E1E842B0-D846-4F8F-99B0-A55CBCE94E2E}" type="sibTrans" cxnId="{3585BA68-B06D-497D-B2E2-22A95D783C16}">
      <dgm:prSet/>
      <dgm:spPr/>
      <dgm:t>
        <a:bodyPr/>
        <a:lstStyle/>
        <a:p>
          <a:endParaRPr lang="en-US"/>
        </a:p>
      </dgm:t>
    </dgm:pt>
    <dgm:pt modelId="{E50A0E27-341A-461B-8D11-F5D980F4DE53}">
      <dgm:prSet phldrT="[Text]"/>
      <dgm:spPr/>
      <dgm:t>
        <a:bodyPr/>
        <a:lstStyle/>
        <a:p>
          <a:r>
            <a:rPr lang="en-US" baseline="0" dirty="0">
              <a:solidFill>
                <a:schemeClr val="bg1"/>
              </a:solidFill>
              <a:latin typeface="+mn-lt"/>
              <a:ea typeface="+mn-ea"/>
              <a:cs typeface="+mn-cs"/>
            </a:rPr>
            <a:t>Make every effort to reschedule no later than the time she/he was originally scheduled to return</a:t>
          </a:r>
          <a:endParaRPr lang="en-US" dirty="0">
            <a:solidFill>
              <a:schemeClr val="bg1"/>
            </a:solidFill>
          </a:endParaRPr>
        </a:p>
      </dgm:t>
    </dgm:pt>
    <dgm:pt modelId="{373684D4-BDFA-4A55-B7D3-C68BBEAB186B}" type="parTrans" cxnId="{CAC819A2-0358-4645-800F-47B2014226AD}">
      <dgm:prSet/>
      <dgm:spPr/>
      <dgm:t>
        <a:bodyPr/>
        <a:lstStyle/>
        <a:p>
          <a:endParaRPr lang="en-US"/>
        </a:p>
      </dgm:t>
    </dgm:pt>
    <dgm:pt modelId="{2A837A48-D251-401B-9169-258B819A9CC7}" type="sibTrans" cxnId="{CAC819A2-0358-4645-800F-47B2014226AD}">
      <dgm:prSet/>
      <dgm:spPr/>
      <dgm:t>
        <a:bodyPr/>
        <a:lstStyle/>
        <a:p>
          <a:endParaRPr lang="en-US"/>
        </a:p>
      </dgm:t>
    </dgm:pt>
    <dgm:pt modelId="{C81A4AC8-E21A-4D59-B8C5-9ED0F9D9BD77}">
      <dgm:prSet phldrT="[Text]"/>
      <dgm:spPr/>
      <dgm:t>
        <a:bodyPr/>
        <a:lstStyle/>
        <a:p>
          <a:r>
            <a:rPr lang="en-US" dirty="0"/>
            <a:t>10.J.7</a:t>
          </a:r>
        </a:p>
      </dgm:t>
    </dgm:pt>
    <dgm:pt modelId="{BC410C6F-DAF3-46F9-8D39-7CF80168AA65}" type="parTrans" cxnId="{1C151FDF-7383-48A3-ADA9-F7E8D2FC50FE}">
      <dgm:prSet/>
      <dgm:spPr/>
      <dgm:t>
        <a:bodyPr/>
        <a:lstStyle/>
        <a:p>
          <a:endParaRPr lang="en-US"/>
        </a:p>
      </dgm:t>
    </dgm:pt>
    <dgm:pt modelId="{CAD26CB7-8A0E-46D3-935C-AA6DC7A566DA}" type="sibTrans" cxnId="{1C151FDF-7383-48A3-ADA9-F7E8D2FC50FE}">
      <dgm:prSet/>
      <dgm:spPr/>
      <dgm:t>
        <a:bodyPr/>
        <a:lstStyle/>
        <a:p>
          <a:endParaRPr lang="en-US"/>
        </a:p>
      </dgm:t>
    </dgm:pt>
    <dgm:pt modelId="{3ABD14AA-404B-4FBB-9022-0450CFB77514}">
      <dgm:prSet phldrT="[Text]"/>
      <dgm:spPr/>
      <dgm:t>
        <a:bodyPr/>
        <a:lstStyle/>
        <a:p>
          <a:r>
            <a:rPr lang="en-US" dirty="0"/>
            <a:t>10.J.1.c</a:t>
          </a:r>
        </a:p>
      </dgm:t>
    </dgm:pt>
    <dgm:pt modelId="{DE0B8639-249C-4DE6-8D13-EB6CEE12FDF9}" type="sibTrans" cxnId="{7A15F336-9C8D-4357-84A5-439ABED1A85C}">
      <dgm:prSet/>
      <dgm:spPr/>
      <dgm:t>
        <a:bodyPr/>
        <a:lstStyle/>
        <a:p>
          <a:endParaRPr lang="en-US"/>
        </a:p>
      </dgm:t>
    </dgm:pt>
    <dgm:pt modelId="{569ACB45-7399-4ACF-8AFF-E1AF9EC157C1}" type="parTrans" cxnId="{7A15F336-9C8D-4357-84A5-439ABED1A85C}">
      <dgm:prSet/>
      <dgm:spPr/>
      <dgm:t>
        <a:bodyPr/>
        <a:lstStyle/>
        <a:p>
          <a:endParaRPr lang="en-US"/>
        </a:p>
      </dgm:t>
    </dgm:pt>
    <dgm:pt modelId="{1EF00EA6-A24D-42F2-8FE7-09F9D0B3E170}" type="pres">
      <dgm:prSet presAssocID="{956FB96D-B02E-4110-AE0A-BA1E07B5A895}" presName="Name0" presStyleCnt="0">
        <dgm:presLayoutVars>
          <dgm:dir/>
          <dgm:animLvl val="lvl"/>
          <dgm:resizeHandles val="exact"/>
        </dgm:presLayoutVars>
      </dgm:prSet>
      <dgm:spPr/>
      <dgm:t>
        <a:bodyPr/>
        <a:lstStyle/>
        <a:p>
          <a:endParaRPr lang="en-US"/>
        </a:p>
      </dgm:t>
    </dgm:pt>
    <dgm:pt modelId="{C049EE48-2952-4EF6-A694-56A3730D972D}" type="pres">
      <dgm:prSet presAssocID="{EA9DD775-D844-455E-BF7B-441C1DBDE328}" presName="composite" presStyleCnt="0"/>
      <dgm:spPr/>
    </dgm:pt>
    <dgm:pt modelId="{C6ED8703-0A41-4A33-9208-C1253F14CE1A}" type="pres">
      <dgm:prSet presAssocID="{EA9DD775-D844-455E-BF7B-441C1DBDE328}" presName="parTx" presStyleLbl="alignNode1" presStyleIdx="0" presStyleCnt="3">
        <dgm:presLayoutVars>
          <dgm:chMax val="0"/>
          <dgm:chPref val="0"/>
          <dgm:bulletEnabled val="1"/>
        </dgm:presLayoutVars>
      </dgm:prSet>
      <dgm:spPr/>
      <dgm:t>
        <a:bodyPr/>
        <a:lstStyle/>
        <a:p>
          <a:endParaRPr lang="en-US"/>
        </a:p>
      </dgm:t>
    </dgm:pt>
    <dgm:pt modelId="{52C7B201-DD7B-4825-8CFE-F88F97A6B49C}" type="pres">
      <dgm:prSet presAssocID="{EA9DD775-D844-455E-BF7B-441C1DBDE328}" presName="desTx" presStyleLbl="alignAccFollowNode1" presStyleIdx="0" presStyleCnt="3">
        <dgm:presLayoutVars>
          <dgm:bulletEnabled val="1"/>
        </dgm:presLayoutVars>
      </dgm:prSet>
      <dgm:spPr/>
      <dgm:t>
        <a:bodyPr/>
        <a:lstStyle/>
        <a:p>
          <a:endParaRPr lang="en-US"/>
        </a:p>
      </dgm:t>
    </dgm:pt>
    <dgm:pt modelId="{8C531BD1-0918-4E60-BD0C-3BEE17AA0821}" type="pres">
      <dgm:prSet presAssocID="{E6793419-9A88-49EA-9222-22D32D3AADE0}" presName="space" presStyleCnt="0"/>
      <dgm:spPr/>
    </dgm:pt>
    <dgm:pt modelId="{999734FF-C8A7-4050-A04A-F2A130BBF6AC}" type="pres">
      <dgm:prSet presAssocID="{2E02EFD9-F5E4-4CDB-A0DC-2435A513CFAE}" presName="composite" presStyleCnt="0"/>
      <dgm:spPr/>
    </dgm:pt>
    <dgm:pt modelId="{29198506-D081-4173-A7E4-5FE5C8A42245}" type="pres">
      <dgm:prSet presAssocID="{2E02EFD9-F5E4-4CDB-A0DC-2435A513CFAE}" presName="parTx" presStyleLbl="alignNode1" presStyleIdx="1" presStyleCnt="3">
        <dgm:presLayoutVars>
          <dgm:chMax val="0"/>
          <dgm:chPref val="0"/>
          <dgm:bulletEnabled val="1"/>
        </dgm:presLayoutVars>
      </dgm:prSet>
      <dgm:spPr/>
      <dgm:t>
        <a:bodyPr/>
        <a:lstStyle/>
        <a:p>
          <a:endParaRPr lang="en-US"/>
        </a:p>
      </dgm:t>
    </dgm:pt>
    <dgm:pt modelId="{384CFF5F-7BC3-464D-98E1-1ACF87FC8680}" type="pres">
      <dgm:prSet presAssocID="{2E02EFD9-F5E4-4CDB-A0DC-2435A513CFAE}" presName="desTx" presStyleLbl="alignAccFollowNode1" presStyleIdx="1" presStyleCnt="3">
        <dgm:presLayoutVars>
          <dgm:bulletEnabled val="1"/>
        </dgm:presLayoutVars>
      </dgm:prSet>
      <dgm:spPr/>
      <dgm:t>
        <a:bodyPr/>
        <a:lstStyle/>
        <a:p>
          <a:endParaRPr lang="en-US"/>
        </a:p>
      </dgm:t>
    </dgm:pt>
    <dgm:pt modelId="{0CD5CF60-4D82-4565-98A4-84B476D4884D}" type="pres">
      <dgm:prSet presAssocID="{7029EAC9-C7E0-4562-9FF0-8F8F68E7998C}" presName="space" presStyleCnt="0"/>
      <dgm:spPr/>
    </dgm:pt>
    <dgm:pt modelId="{5E3559D3-56EB-48B0-B76F-D19E3FCA48A9}" type="pres">
      <dgm:prSet presAssocID="{E50A0E27-341A-461B-8D11-F5D980F4DE53}" presName="composite" presStyleCnt="0"/>
      <dgm:spPr/>
    </dgm:pt>
    <dgm:pt modelId="{EA60ED20-66A9-4683-961F-F7E3B80185A5}" type="pres">
      <dgm:prSet presAssocID="{E50A0E27-341A-461B-8D11-F5D980F4DE53}" presName="parTx" presStyleLbl="alignNode1" presStyleIdx="2" presStyleCnt="3">
        <dgm:presLayoutVars>
          <dgm:chMax val="0"/>
          <dgm:chPref val="0"/>
          <dgm:bulletEnabled val="1"/>
        </dgm:presLayoutVars>
      </dgm:prSet>
      <dgm:spPr/>
      <dgm:t>
        <a:bodyPr/>
        <a:lstStyle/>
        <a:p>
          <a:endParaRPr lang="en-US"/>
        </a:p>
      </dgm:t>
    </dgm:pt>
    <dgm:pt modelId="{BD37C990-AC78-44F2-90F1-031CFC559752}" type="pres">
      <dgm:prSet presAssocID="{E50A0E27-341A-461B-8D11-F5D980F4DE53}" presName="desTx" presStyleLbl="alignAccFollowNode1" presStyleIdx="2" presStyleCnt="3">
        <dgm:presLayoutVars>
          <dgm:bulletEnabled val="1"/>
        </dgm:presLayoutVars>
      </dgm:prSet>
      <dgm:spPr/>
      <dgm:t>
        <a:bodyPr/>
        <a:lstStyle/>
        <a:p>
          <a:endParaRPr lang="en-US"/>
        </a:p>
      </dgm:t>
    </dgm:pt>
  </dgm:ptLst>
  <dgm:cxnLst>
    <dgm:cxn modelId="{7F34442B-4887-486A-93A7-4FCBF9F31CCD}" type="presOf" srcId="{2E02EFD9-F5E4-4CDB-A0DC-2435A513CFAE}" destId="{29198506-D081-4173-A7E4-5FE5C8A42245}" srcOrd="0" destOrd="0" presId="urn:microsoft.com/office/officeart/2005/8/layout/hList1"/>
    <dgm:cxn modelId="{0FFEAA5F-CF87-4A96-9ACE-6ED4EC4959B9}" type="presOf" srcId="{396885E7-A684-4D7B-BCC4-71C2C65F25D1}" destId="{384CFF5F-7BC3-464D-98E1-1ACF87FC8680}" srcOrd="0" destOrd="0" presId="urn:microsoft.com/office/officeart/2005/8/layout/hList1"/>
    <dgm:cxn modelId="{B0F02537-1CA9-4432-B4CF-5FDE2FBC5ABF}" type="presOf" srcId="{C81A4AC8-E21A-4D59-B8C5-9ED0F9D9BD77}" destId="{BD37C990-AC78-44F2-90F1-031CFC559752}" srcOrd="0" destOrd="0" presId="urn:microsoft.com/office/officeart/2005/8/layout/hList1"/>
    <dgm:cxn modelId="{7A15F336-9C8D-4357-84A5-439ABED1A85C}" srcId="{EA9DD775-D844-455E-BF7B-441C1DBDE328}" destId="{3ABD14AA-404B-4FBB-9022-0450CFB77514}" srcOrd="0" destOrd="0" parTransId="{569ACB45-7399-4ACF-8AFF-E1AF9EC157C1}" sibTransId="{DE0B8639-249C-4DE6-8D13-EB6CEE12FDF9}"/>
    <dgm:cxn modelId="{3585BA68-B06D-497D-B2E2-22A95D783C16}" srcId="{2E02EFD9-F5E4-4CDB-A0DC-2435A513CFAE}" destId="{396885E7-A684-4D7B-BCC4-71C2C65F25D1}" srcOrd="0" destOrd="0" parTransId="{8CA1617E-6912-428C-BAFA-77BF3B87AC5C}" sibTransId="{E1E842B0-D846-4F8F-99B0-A55CBCE94E2E}"/>
    <dgm:cxn modelId="{99195367-DDE1-439B-8295-CDC364F5C687}" srcId="{956FB96D-B02E-4110-AE0A-BA1E07B5A895}" destId="{2E02EFD9-F5E4-4CDB-A0DC-2435A513CFAE}" srcOrd="1" destOrd="0" parTransId="{8286DFDF-FCC6-4C4C-9D84-3A7858A45FF5}" sibTransId="{7029EAC9-C7E0-4562-9FF0-8F8F68E7998C}"/>
    <dgm:cxn modelId="{1C151FDF-7383-48A3-ADA9-F7E8D2FC50FE}" srcId="{E50A0E27-341A-461B-8D11-F5D980F4DE53}" destId="{C81A4AC8-E21A-4D59-B8C5-9ED0F9D9BD77}" srcOrd="0" destOrd="0" parTransId="{BC410C6F-DAF3-46F9-8D39-7CF80168AA65}" sibTransId="{CAD26CB7-8A0E-46D3-935C-AA6DC7A566DA}"/>
    <dgm:cxn modelId="{CAC819A2-0358-4645-800F-47B2014226AD}" srcId="{956FB96D-B02E-4110-AE0A-BA1E07B5A895}" destId="{E50A0E27-341A-461B-8D11-F5D980F4DE53}" srcOrd="2" destOrd="0" parTransId="{373684D4-BDFA-4A55-B7D3-C68BBEAB186B}" sibTransId="{2A837A48-D251-401B-9169-258B819A9CC7}"/>
    <dgm:cxn modelId="{81EF5260-00C0-4AA8-B713-1CA78BB082C2}" type="presOf" srcId="{956FB96D-B02E-4110-AE0A-BA1E07B5A895}" destId="{1EF00EA6-A24D-42F2-8FE7-09F9D0B3E170}" srcOrd="0" destOrd="0" presId="urn:microsoft.com/office/officeart/2005/8/layout/hList1"/>
    <dgm:cxn modelId="{C7ACFB0F-C12A-4121-8CEB-6744FA9CDE3F}" srcId="{956FB96D-B02E-4110-AE0A-BA1E07B5A895}" destId="{EA9DD775-D844-455E-BF7B-441C1DBDE328}" srcOrd="0" destOrd="0" parTransId="{B300BFAF-0908-4368-9E67-F3D9F53641A9}" sibTransId="{E6793419-9A88-49EA-9222-22D32D3AADE0}"/>
    <dgm:cxn modelId="{06DAF14A-FEF9-40A7-8223-1756B68A7CD1}" type="presOf" srcId="{3ABD14AA-404B-4FBB-9022-0450CFB77514}" destId="{52C7B201-DD7B-4825-8CFE-F88F97A6B49C}" srcOrd="0" destOrd="0" presId="urn:microsoft.com/office/officeart/2005/8/layout/hList1"/>
    <dgm:cxn modelId="{B111D3FE-C2C8-4625-8DC1-A5C319263E26}" type="presOf" srcId="{E50A0E27-341A-461B-8D11-F5D980F4DE53}" destId="{EA60ED20-66A9-4683-961F-F7E3B80185A5}" srcOrd="0" destOrd="0" presId="urn:microsoft.com/office/officeart/2005/8/layout/hList1"/>
    <dgm:cxn modelId="{73F0B767-30AD-4BE7-8C55-CC4663F05C65}" type="presOf" srcId="{EA9DD775-D844-455E-BF7B-441C1DBDE328}" destId="{C6ED8703-0A41-4A33-9208-C1253F14CE1A}" srcOrd="0" destOrd="0" presId="urn:microsoft.com/office/officeart/2005/8/layout/hList1"/>
    <dgm:cxn modelId="{A7F28C74-5EEA-443F-8A7B-87B5243F3FB4}" type="presParOf" srcId="{1EF00EA6-A24D-42F2-8FE7-09F9D0B3E170}" destId="{C049EE48-2952-4EF6-A694-56A3730D972D}" srcOrd="0" destOrd="0" presId="urn:microsoft.com/office/officeart/2005/8/layout/hList1"/>
    <dgm:cxn modelId="{1ADE05A7-0C42-4E55-A60A-D0EEBD7101FC}" type="presParOf" srcId="{C049EE48-2952-4EF6-A694-56A3730D972D}" destId="{C6ED8703-0A41-4A33-9208-C1253F14CE1A}" srcOrd="0" destOrd="0" presId="urn:microsoft.com/office/officeart/2005/8/layout/hList1"/>
    <dgm:cxn modelId="{5E96DD42-07FC-4A42-A69B-A1762BAC1997}" type="presParOf" srcId="{C049EE48-2952-4EF6-A694-56A3730D972D}" destId="{52C7B201-DD7B-4825-8CFE-F88F97A6B49C}" srcOrd="1" destOrd="0" presId="urn:microsoft.com/office/officeart/2005/8/layout/hList1"/>
    <dgm:cxn modelId="{11B4AF8D-168F-4C41-B97A-88845EA147BE}" type="presParOf" srcId="{1EF00EA6-A24D-42F2-8FE7-09F9D0B3E170}" destId="{8C531BD1-0918-4E60-BD0C-3BEE17AA0821}" srcOrd="1" destOrd="0" presId="urn:microsoft.com/office/officeart/2005/8/layout/hList1"/>
    <dgm:cxn modelId="{EC3862A5-3A23-49F6-BFF3-1375CC2EC181}" type="presParOf" srcId="{1EF00EA6-A24D-42F2-8FE7-09F9D0B3E170}" destId="{999734FF-C8A7-4050-A04A-F2A130BBF6AC}" srcOrd="2" destOrd="0" presId="urn:microsoft.com/office/officeart/2005/8/layout/hList1"/>
    <dgm:cxn modelId="{307E43E3-B294-4E34-B1F2-C39799E63843}" type="presParOf" srcId="{999734FF-C8A7-4050-A04A-F2A130BBF6AC}" destId="{29198506-D081-4173-A7E4-5FE5C8A42245}" srcOrd="0" destOrd="0" presId="urn:microsoft.com/office/officeart/2005/8/layout/hList1"/>
    <dgm:cxn modelId="{22269393-7BB7-48AC-A591-289F999F346D}" type="presParOf" srcId="{999734FF-C8A7-4050-A04A-F2A130BBF6AC}" destId="{384CFF5F-7BC3-464D-98E1-1ACF87FC8680}" srcOrd="1" destOrd="0" presId="urn:microsoft.com/office/officeart/2005/8/layout/hList1"/>
    <dgm:cxn modelId="{6AF8E705-9B25-4C23-B10D-3F62D6032A79}" type="presParOf" srcId="{1EF00EA6-A24D-42F2-8FE7-09F9D0B3E170}" destId="{0CD5CF60-4D82-4565-98A4-84B476D4884D}" srcOrd="3" destOrd="0" presId="urn:microsoft.com/office/officeart/2005/8/layout/hList1"/>
    <dgm:cxn modelId="{6851E787-B606-48B4-B4B3-37B39F5AEB55}" type="presParOf" srcId="{1EF00EA6-A24D-42F2-8FE7-09F9D0B3E170}" destId="{5E3559D3-56EB-48B0-B76F-D19E3FCA48A9}" srcOrd="4" destOrd="0" presId="urn:microsoft.com/office/officeart/2005/8/layout/hList1"/>
    <dgm:cxn modelId="{E07056A3-A71E-4333-882C-F311F01AF8F6}" type="presParOf" srcId="{5E3559D3-56EB-48B0-B76F-D19E3FCA48A9}" destId="{EA60ED20-66A9-4683-961F-F7E3B80185A5}" srcOrd="0" destOrd="0" presId="urn:microsoft.com/office/officeart/2005/8/layout/hList1"/>
    <dgm:cxn modelId="{4E61733B-E596-4230-A31E-D2D4981AD358}" type="presParOf" srcId="{5E3559D3-56EB-48B0-B76F-D19E3FCA48A9}" destId="{BD37C990-AC78-44F2-90F1-031CFC55975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3D02BE-64DA-4B55-A5CA-87952860218B}" type="doc">
      <dgm:prSet loTypeId="urn:microsoft.com/office/officeart/2005/8/layout/hProcess9" loCatId="process" qsTypeId="urn:microsoft.com/office/officeart/2005/8/quickstyle/simple1" qsCatId="simple" csTypeId="urn:microsoft.com/office/officeart/2005/8/colors/accent1_2" csCatId="accent1" phldr="1"/>
      <dgm:spPr/>
    </dgm:pt>
    <dgm:pt modelId="{4693611C-6F51-4655-AF1A-CC4D59BB3B47}">
      <dgm:prSet phldrT="[Text]"/>
      <dgm:spPr>
        <a:solidFill>
          <a:srgbClr val="0070C0"/>
        </a:solidFill>
      </dgm:spPr>
      <dgm:t>
        <a:bodyPr/>
        <a:lstStyle/>
        <a:p>
          <a:r>
            <a:rPr lang="en-US" dirty="0"/>
            <a:t>You could be delayed to report the next day for your sequence, if CS can catch you up to your sequence and return by your original scheduled arrival time.</a:t>
          </a:r>
        </a:p>
        <a:p>
          <a:r>
            <a:rPr lang="en-US" dirty="0"/>
            <a:t>10.J.7</a:t>
          </a:r>
        </a:p>
      </dgm:t>
    </dgm:pt>
    <dgm:pt modelId="{B9484B38-121F-4D73-8159-992B5860161F}" type="parTrans" cxnId="{891B672A-733B-49B1-845C-FF0809D68D69}">
      <dgm:prSet/>
      <dgm:spPr/>
      <dgm:t>
        <a:bodyPr/>
        <a:lstStyle/>
        <a:p>
          <a:endParaRPr lang="en-US"/>
        </a:p>
      </dgm:t>
    </dgm:pt>
    <dgm:pt modelId="{4D59F7D7-3D53-4D73-AF3D-D953BDB134D1}" type="sibTrans" cxnId="{891B672A-733B-49B1-845C-FF0809D68D69}">
      <dgm:prSet/>
      <dgm:spPr/>
      <dgm:t>
        <a:bodyPr/>
        <a:lstStyle/>
        <a:p>
          <a:endParaRPr lang="en-US"/>
        </a:p>
      </dgm:t>
    </dgm:pt>
    <dgm:pt modelId="{36A407C5-B19A-4D00-91B6-A53EBFEA829C}">
      <dgm:prSet phldrT="[Text]"/>
      <dgm:spPr>
        <a:solidFill>
          <a:srgbClr val="0070C0"/>
        </a:solidFill>
      </dgm:spPr>
      <dgm:t>
        <a:bodyPr/>
        <a:lstStyle/>
        <a:p>
          <a:r>
            <a:rPr lang="en-US" dirty="0"/>
            <a:t>You will receive a hotel room and 3 hours call out pay, and the pay for the sequence, if you choose to stay on the trip. </a:t>
          </a:r>
        </a:p>
      </dgm:t>
    </dgm:pt>
    <dgm:pt modelId="{60F2DD5C-0E39-4789-B691-C1A4D2D91340}" type="parTrans" cxnId="{89D8E210-A88D-4D0B-A6A9-FBB54046079B}">
      <dgm:prSet/>
      <dgm:spPr/>
      <dgm:t>
        <a:bodyPr/>
        <a:lstStyle/>
        <a:p>
          <a:endParaRPr lang="en-US"/>
        </a:p>
      </dgm:t>
    </dgm:pt>
    <dgm:pt modelId="{B6D0BB39-1BB4-47F9-A6E2-69C6336CA49A}" type="sibTrans" cxnId="{89D8E210-A88D-4D0B-A6A9-FBB54046079B}">
      <dgm:prSet/>
      <dgm:spPr/>
      <dgm:t>
        <a:bodyPr/>
        <a:lstStyle/>
        <a:p>
          <a:endParaRPr lang="en-US"/>
        </a:p>
      </dgm:t>
    </dgm:pt>
    <dgm:pt modelId="{B51AE823-9C54-473E-8304-E2F1F365DB82}">
      <dgm:prSet phldrT="[Text]"/>
      <dgm:spPr>
        <a:solidFill>
          <a:srgbClr val="0070C0"/>
        </a:solidFill>
      </dgm:spPr>
      <dgm:t>
        <a:bodyPr/>
        <a:lstStyle/>
        <a:p>
          <a:r>
            <a:rPr lang="en-US" dirty="0"/>
            <a:t>If you choose not to stay on the trip you can request to be removed if reserves are available. You will receive duty rig 1 for 2.</a:t>
          </a:r>
        </a:p>
        <a:p>
          <a:r>
            <a:rPr lang="en-US" dirty="0"/>
            <a:t>10.J.8</a:t>
          </a:r>
        </a:p>
      </dgm:t>
    </dgm:pt>
    <dgm:pt modelId="{6555D6FB-4BE6-4BA6-98E0-DD06E0853A0A}" type="parTrans" cxnId="{DD55DE60-EA98-4034-97B2-2BB35AFDBA77}">
      <dgm:prSet/>
      <dgm:spPr/>
      <dgm:t>
        <a:bodyPr/>
        <a:lstStyle/>
        <a:p>
          <a:endParaRPr lang="en-US"/>
        </a:p>
      </dgm:t>
    </dgm:pt>
    <dgm:pt modelId="{E772C342-0535-4BC0-A558-D7591A99BEEC}" type="sibTrans" cxnId="{DD55DE60-EA98-4034-97B2-2BB35AFDBA77}">
      <dgm:prSet/>
      <dgm:spPr/>
      <dgm:t>
        <a:bodyPr/>
        <a:lstStyle/>
        <a:p>
          <a:endParaRPr lang="en-US"/>
        </a:p>
      </dgm:t>
    </dgm:pt>
    <dgm:pt modelId="{187672EA-F121-4D85-8879-457FAF24C93B}" type="pres">
      <dgm:prSet presAssocID="{8F3D02BE-64DA-4B55-A5CA-87952860218B}" presName="CompostProcess" presStyleCnt="0">
        <dgm:presLayoutVars>
          <dgm:dir/>
          <dgm:resizeHandles val="exact"/>
        </dgm:presLayoutVars>
      </dgm:prSet>
      <dgm:spPr/>
    </dgm:pt>
    <dgm:pt modelId="{6805CE80-2BF2-4076-A643-BC2991245994}" type="pres">
      <dgm:prSet presAssocID="{8F3D02BE-64DA-4B55-A5CA-87952860218B}" presName="arrow" presStyleLbl="bgShp" presStyleIdx="0" presStyleCnt="1"/>
      <dgm:spPr/>
    </dgm:pt>
    <dgm:pt modelId="{ED499B30-902C-45A6-BECA-63A1CB8A74CB}" type="pres">
      <dgm:prSet presAssocID="{8F3D02BE-64DA-4B55-A5CA-87952860218B}" presName="linearProcess" presStyleCnt="0"/>
      <dgm:spPr/>
    </dgm:pt>
    <dgm:pt modelId="{D410F02D-8697-4456-A967-62BC2EC5E77C}" type="pres">
      <dgm:prSet presAssocID="{4693611C-6F51-4655-AF1A-CC4D59BB3B47}" presName="textNode" presStyleLbl="node1" presStyleIdx="0" presStyleCnt="3">
        <dgm:presLayoutVars>
          <dgm:bulletEnabled val="1"/>
        </dgm:presLayoutVars>
      </dgm:prSet>
      <dgm:spPr/>
      <dgm:t>
        <a:bodyPr/>
        <a:lstStyle/>
        <a:p>
          <a:endParaRPr lang="en-US"/>
        </a:p>
      </dgm:t>
    </dgm:pt>
    <dgm:pt modelId="{94BE17F0-3BD1-45C1-A34F-0AF5A9D5A7C7}" type="pres">
      <dgm:prSet presAssocID="{4D59F7D7-3D53-4D73-AF3D-D953BDB134D1}" presName="sibTrans" presStyleCnt="0"/>
      <dgm:spPr/>
    </dgm:pt>
    <dgm:pt modelId="{DF6C972D-8D14-4F2C-8FFC-C849953EDDB4}" type="pres">
      <dgm:prSet presAssocID="{36A407C5-B19A-4D00-91B6-A53EBFEA829C}" presName="textNode" presStyleLbl="node1" presStyleIdx="1" presStyleCnt="3">
        <dgm:presLayoutVars>
          <dgm:bulletEnabled val="1"/>
        </dgm:presLayoutVars>
      </dgm:prSet>
      <dgm:spPr/>
      <dgm:t>
        <a:bodyPr/>
        <a:lstStyle/>
        <a:p>
          <a:endParaRPr lang="en-US"/>
        </a:p>
      </dgm:t>
    </dgm:pt>
    <dgm:pt modelId="{39C78CBC-F2B1-4B95-AEF0-4C105090CFFE}" type="pres">
      <dgm:prSet presAssocID="{B6D0BB39-1BB4-47F9-A6E2-69C6336CA49A}" presName="sibTrans" presStyleCnt="0"/>
      <dgm:spPr/>
    </dgm:pt>
    <dgm:pt modelId="{05D7A7AA-81F2-4E47-B21B-9C7189FA904C}" type="pres">
      <dgm:prSet presAssocID="{B51AE823-9C54-473E-8304-E2F1F365DB82}" presName="textNode" presStyleLbl="node1" presStyleIdx="2" presStyleCnt="3">
        <dgm:presLayoutVars>
          <dgm:bulletEnabled val="1"/>
        </dgm:presLayoutVars>
      </dgm:prSet>
      <dgm:spPr/>
      <dgm:t>
        <a:bodyPr/>
        <a:lstStyle/>
        <a:p>
          <a:endParaRPr lang="en-US"/>
        </a:p>
      </dgm:t>
    </dgm:pt>
  </dgm:ptLst>
  <dgm:cxnLst>
    <dgm:cxn modelId="{4046A8A5-579D-4264-8A23-E076BE71A6D5}" type="presOf" srcId="{4693611C-6F51-4655-AF1A-CC4D59BB3B47}" destId="{D410F02D-8697-4456-A967-62BC2EC5E77C}" srcOrd="0" destOrd="0" presId="urn:microsoft.com/office/officeart/2005/8/layout/hProcess9"/>
    <dgm:cxn modelId="{89D8E210-A88D-4D0B-A6A9-FBB54046079B}" srcId="{8F3D02BE-64DA-4B55-A5CA-87952860218B}" destId="{36A407C5-B19A-4D00-91B6-A53EBFEA829C}" srcOrd="1" destOrd="0" parTransId="{60F2DD5C-0E39-4789-B691-C1A4D2D91340}" sibTransId="{B6D0BB39-1BB4-47F9-A6E2-69C6336CA49A}"/>
    <dgm:cxn modelId="{891B672A-733B-49B1-845C-FF0809D68D69}" srcId="{8F3D02BE-64DA-4B55-A5CA-87952860218B}" destId="{4693611C-6F51-4655-AF1A-CC4D59BB3B47}" srcOrd="0" destOrd="0" parTransId="{B9484B38-121F-4D73-8159-992B5860161F}" sibTransId="{4D59F7D7-3D53-4D73-AF3D-D953BDB134D1}"/>
    <dgm:cxn modelId="{CA63F042-2ACC-4B7D-8BC2-A732C6F12A23}" type="presOf" srcId="{B51AE823-9C54-473E-8304-E2F1F365DB82}" destId="{05D7A7AA-81F2-4E47-B21B-9C7189FA904C}" srcOrd="0" destOrd="0" presId="urn:microsoft.com/office/officeart/2005/8/layout/hProcess9"/>
    <dgm:cxn modelId="{36EF287D-EAB6-47DB-A570-FAE6EB0D9269}" type="presOf" srcId="{36A407C5-B19A-4D00-91B6-A53EBFEA829C}" destId="{DF6C972D-8D14-4F2C-8FFC-C849953EDDB4}" srcOrd="0" destOrd="0" presId="urn:microsoft.com/office/officeart/2005/8/layout/hProcess9"/>
    <dgm:cxn modelId="{DD55DE60-EA98-4034-97B2-2BB35AFDBA77}" srcId="{8F3D02BE-64DA-4B55-A5CA-87952860218B}" destId="{B51AE823-9C54-473E-8304-E2F1F365DB82}" srcOrd="2" destOrd="0" parTransId="{6555D6FB-4BE6-4BA6-98E0-DD06E0853A0A}" sibTransId="{E772C342-0535-4BC0-A558-D7591A99BEEC}"/>
    <dgm:cxn modelId="{A4840BE5-B200-494E-B080-934285961CA4}" type="presOf" srcId="{8F3D02BE-64DA-4B55-A5CA-87952860218B}" destId="{187672EA-F121-4D85-8879-457FAF24C93B}" srcOrd="0" destOrd="0" presId="urn:microsoft.com/office/officeart/2005/8/layout/hProcess9"/>
    <dgm:cxn modelId="{9AD04ABF-1975-4A8B-81AF-60478EDF626A}" type="presParOf" srcId="{187672EA-F121-4D85-8879-457FAF24C93B}" destId="{6805CE80-2BF2-4076-A643-BC2991245994}" srcOrd="0" destOrd="0" presId="urn:microsoft.com/office/officeart/2005/8/layout/hProcess9"/>
    <dgm:cxn modelId="{F0759C8C-2FCD-4ECC-9FED-C3044C8155E0}" type="presParOf" srcId="{187672EA-F121-4D85-8879-457FAF24C93B}" destId="{ED499B30-902C-45A6-BECA-63A1CB8A74CB}" srcOrd="1" destOrd="0" presId="urn:microsoft.com/office/officeart/2005/8/layout/hProcess9"/>
    <dgm:cxn modelId="{4D74CF73-AC5C-4DE6-AB2B-FE1D03566A80}" type="presParOf" srcId="{ED499B30-902C-45A6-BECA-63A1CB8A74CB}" destId="{D410F02D-8697-4456-A967-62BC2EC5E77C}" srcOrd="0" destOrd="0" presId="urn:microsoft.com/office/officeart/2005/8/layout/hProcess9"/>
    <dgm:cxn modelId="{A32658EA-24DA-4DC0-BE5E-C827E5468D20}" type="presParOf" srcId="{ED499B30-902C-45A6-BECA-63A1CB8A74CB}" destId="{94BE17F0-3BD1-45C1-A34F-0AF5A9D5A7C7}" srcOrd="1" destOrd="0" presId="urn:microsoft.com/office/officeart/2005/8/layout/hProcess9"/>
    <dgm:cxn modelId="{6CCDB9C5-5F7B-46A5-B403-5056C38552C9}" type="presParOf" srcId="{ED499B30-902C-45A6-BECA-63A1CB8A74CB}" destId="{DF6C972D-8D14-4F2C-8FFC-C849953EDDB4}" srcOrd="2" destOrd="0" presId="urn:microsoft.com/office/officeart/2005/8/layout/hProcess9"/>
    <dgm:cxn modelId="{914E7F11-3D8D-4FC8-A6B0-6A2E6B41FD13}" type="presParOf" srcId="{ED499B30-902C-45A6-BECA-63A1CB8A74CB}" destId="{39C78CBC-F2B1-4B95-AEF0-4C105090CFFE}" srcOrd="3" destOrd="0" presId="urn:microsoft.com/office/officeart/2005/8/layout/hProcess9"/>
    <dgm:cxn modelId="{07D7040F-33D0-48EA-95A3-50AE3DDDD8D6}" type="presParOf" srcId="{ED499B30-902C-45A6-BECA-63A1CB8A74CB}" destId="{05D7A7AA-81F2-4E47-B21B-9C7189FA904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9E904C-52C6-4A57-957A-DB252D4357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D1C63CC-DA1F-4C6D-83A1-4D0ABA4ABA8B}">
      <dgm:prSet phldrT="[Text]"/>
      <dgm:spPr/>
      <dgm:t>
        <a:bodyPr/>
        <a:lstStyle/>
        <a:p>
          <a:r>
            <a:rPr lang="en-US" dirty="0"/>
            <a:t>FAR Illegality</a:t>
          </a:r>
        </a:p>
      </dgm:t>
    </dgm:pt>
    <dgm:pt modelId="{2FC2CD69-9EA6-4B56-8633-6B7FE7C79361}" type="parTrans" cxnId="{0BF9DFFB-CB5E-42DE-875B-6A5F473E5B23}">
      <dgm:prSet/>
      <dgm:spPr/>
      <dgm:t>
        <a:bodyPr/>
        <a:lstStyle/>
        <a:p>
          <a:endParaRPr lang="en-US"/>
        </a:p>
      </dgm:t>
    </dgm:pt>
    <dgm:pt modelId="{00CD1EB3-51BF-4991-91E0-5B9E554D2DCD}" type="sibTrans" cxnId="{0BF9DFFB-CB5E-42DE-875B-6A5F473E5B23}">
      <dgm:prSet/>
      <dgm:spPr/>
      <dgm:t>
        <a:bodyPr/>
        <a:lstStyle/>
        <a:p>
          <a:endParaRPr lang="en-US"/>
        </a:p>
      </dgm:t>
    </dgm:pt>
    <dgm:pt modelId="{9B71F245-13ED-4359-9D4D-440ED5C57A91}">
      <dgm:prSet phldrT="[Text]"/>
      <dgm:spPr/>
      <dgm:t>
        <a:bodyPr/>
        <a:lstStyle/>
        <a:p>
          <a:r>
            <a:rPr lang="en-US" dirty="0"/>
            <a:t>Contractual Illegality</a:t>
          </a:r>
        </a:p>
      </dgm:t>
    </dgm:pt>
    <dgm:pt modelId="{FF04DEEB-28BD-4A83-8C5B-57A4D912CC6F}" type="parTrans" cxnId="{5B5EFFBC-283F-443C-9E5B-FBC7436E4E48}">
      <dgm:prSet/>
      <dgm:spPr/>
      <dgm:t>
        <a:bodyPr/>
        <a:lstStyle/>
        <a:p>
          <a:endParaRPr lang="en-US"/>
        </a:p>
      </dgm:t>
    </dgm:pt>
    <dgm:pt modelId="{F0858F31-D449-4463-83DC-674D08316495}" type="sibTrans" cxnId="{5B5EFFBC-283F-443C-9E5B-FBC7436E4E48}">
      <dgm:prSet/>
      <dgm:spPr/>
      <dgm:t>
        <a:bodyPr/>
        <a:lstStyle/>
        <a:p>
          <a:endParaRPr lang="en-US"/>
        </a:p>
      </dgm:t>
    </dgm:pt>
    <dgm:pt modelId="{744841AC-CCC8-487D-8E8D-1745139B412C}">
      <dgm:prSet phldrT="[Text]"/>
      <dgm:spPr/>
      <dgm:t>
        <a:bodyPr/>
        <a:lstStyle/>
        <a:p>
          <a:r>
            <a:rPr lang="en-US" dirty="0"/>
            <a:t>Direct Conflict</a:t>
          </a:r>
        </a:p>
      </dgm:t>
    </dgm:pt>
    <dgm:pt modelId="{339D9E8E-F7DC-49F3-A78C-ADB2561D577E}" type="parTrans" cxnId="{C93B6ACE-F936-4F6B-82A2-EC8F5D8CCBC6}">
      <dgm:prSet/>
      <dgm:spPr/>
      <dgm:t>
        <a:bodyPr/>
        <a:lstStyle/>
        <a:p>
          <a:endParaRPr lang="en-US"/>
        </a:p>
      </dgm:t>
    </dgm:pt>
    <dgm:pt modelId="{AC46ABBE-EB70-4080-8FC7-C40535B1F34D}" type="sibTrans" cxnId="{C93B6ACE-F936-4F6B-82A2-EC8F5D8CCBC6}">
      <dgm:prSet/>
      <dgm:spPr/>
      <dgm:t>
        <a:bodyPr/>
        <a:lstStyle/>
        <a:p>
          <a:endParaRPr lang="en-US"/>
        </a:p>
      </dgm:t>
    </dgm:pt>
    <dgm:pt modelId="{974942E6-4918-4207-9943-3373E5A4F97A}" type="pres">
      <dgm:prSet presAssocID="{029E904C-52C6-4A57-957A-DB252D4357C4}" presName="linear" presStyleCnt="0">
        <dgm:presLayoutVars>
          <dgm:dir/>
          <dgm:animLvl val="lvl"/>
          <dgm:resizeHandles val="exact"/>
        </dgm:presLayoutVars>
      </dgm:prSet>
      <dgm:spPr/>
      <dgm:t>
        <a:bodyPr/>
        <a:lstStyle/>
        <a:p>
          <a:endParaRPr lang="en-US"/>
        </a:p>
      </dgm:t>
    </dgm:pt>
    <dgm:pt modelId="{BAEAF766-2417-4B31-9E02-CA82E44B7EB7}" type="pres">
      <dgm:prSet presAssocID="{6D1C63CC-DA1F-4C6D-83A1-4D0ABA4ABA8B}" presName="parentLin" presStyleCnt="0"/>
      <dgm:spPr/>
    </dgm:pt>
    <dgm:pt modelId="{DE7F6C2F-C960-4CEA-B5C8-8580BBEB40F4}" type="pres">
      <dgm:prSet presAssocID="{6D1C63CC-DA1F-4C6D-83A1-4D0ABA4ABA8B}" presName="parentLeftMargin" presStyleLbl="node1" presStyleIdx="0" presStyleCnt="3"/>
      <dgm:spPr/>
      <dgm:t>
        <a:bodyPr/>
        <a:lstStyle/>
        <a:p>
          <a:endParaRPr lang="en-US"/>
        </a:p>
      </dgm:t>
    </dgm:pt>
    <dgm:pt modelId="{4CAEC557-3AE9-4817-AD90-D1B247E69767}" type="pres">
      <dgm:prSet presAssocID="{6D1C63CC-DA1F-4C6D-83A1-4D0ABA4ABA8B}" presName="parentText" presStyleLbl="node1" presStyleIdx="0" presStyleCnt="3">
        <dgm:presLayoutVars>
          <dgm:chMax val="0"/>
          <dgm:bulletEnabled val="1"/>
        </dgm:presLayoutVars>
      </dgm:prSet>
      <dgm:spPr/>
      <dgm:t>
        <a:bodyPr/>
        <a:lstStyle/>
        <a:p>
          <a:endParaRPr lang="en-US"/>
        </a:p>
      </dgm:t>
    </dgm:pt>
    <dgm:pt modelId="{296D7794-65D2-4DAD-B377-4AF4CD817FE8}" type="pres">
      <dgm:prSet presAssocID="{6D1C63CC-DA1F-4C6D-83A1-4D0ABA4ABA8B}" presName="negativeSpace" presStyleCnt="0"/>
      <dgm:spPr/>
    </dgm:pt>
    <dgm:pt modelId="{8DCD0E1D-91F0-4254-ADB7-F823535008F8}" type="pres">
      <dgm:prSet presAssocID="{6D1C63CC-DA1F-4C6D-83A1-4D0ABA4ABA8B}" presName="childText" presStyleLbl="conFgAcc1" presStyleIdx="0" presStyleCnt="3" custLinFactNeighborX="-1250" custLinFactNeighborY="-25540">
        <dgm:presLayoutVars>
          <dgm:bulletEnabled val="1"/>
        </dgm:presLayoutVars>
      </dgm:prSet>
      <dgm:spPr/>
    </dgm:pt>
    <dgm:pt modelId="{BA0F669D-B337-43D4-9B4E-747950A5FB04}" type="pres">
      <dgm:prSet presAssocID="{00CD1EB3-51BF-4991-91E0-5B9E554D2DCD}" presName="spaceBetweenRectangles" presStyleCnt="0"/>
      <dgm:spPr/>
    </dgm:pt>
    <dgm:pt modelId="{19F2A93C-8304-4D77-8785-4303109DE695}" type="pres">
      <dgm:prSet presAssocID="{9B71F245-13ED-4359-9D4D-440ED5C57A91}" presName="parentLin" presStyleCnt="0"/>
      <dgm:spPr/>
    </dgm:pt>
    <dgm:pt modelId="{5BC308AE-62DE-400A-8AE0-794F32EBD21C}" type="pres">
      <dgm:prSet presAssocID="{9B71F245-13ED-4359-9D4D-440ED5C57A91}" presName="parentLeftMargin" presStyleLbl="node1" presStyleIdx="0" presStyleCnt="3"/>
      <dgm:spPr/>
      <dgm:t>
        <a:bodyPr/>
        <a:lstStyle/>
        <a:p>
          <a:endParaRPr lang="en-US"/>
        </a:p>
      </dgm:t>
    </dgm:pt>
    <dgm:pt modelId="{41F19D80-503C-4DC8-8DC4-6C74D9413E35}" type="pres">
      <dgm:prSet presAssocID="{9B71F245-13ED-4359-9D4D-440ED5C57A91}" presName="parentText" presStyleLbl="node1" presStyleIdx="1" presStyleCnt="3">
        <dgm:presLayoutVars>
          <dgm:chMax val="0"/>
          <dgm:bulletEnabled val="1"/>
        </dgm:presLayoutVars>
      </dgm:prSet>
      <dgm:spPr/>
      <dgm:t>
        <a:bodyPr/>
        <a:lstStyle/>
        <a:p>
          <a:endParaRPr lang="en-US"/>
        </a:p>
      </dgm:t>
    </dgm:pt>
    <dgm:pt modelId="{4C66B05B-63F0-47C1-AF52-382189D69509}" type="pres">
      <dgm:prSet presAssocID="{9B71F245-13ED-4359-9D4D-440ED5C57A91}" presName="negativeSpace" presStyleCnt="0"/>
      <dgm:spPr/>
    </dgm:pt>
    <dgm:pt modelId="{39068252-E3C0-49FE-BFA8-ACAFF62E26BA}" type="pres">
      <dgm:prSet presAssocID="{9B71F245-13ED-4359-9D4D-440ED5C57A91}" presName="childText" presStyleLbl="conFgAcc1" presStyleIdx="1" presStyleCnt="3">
        <dgm:presLayoutVars>
          <dgm:bulletEnabled val="1"/>
        </dgm:presLayoutVars>
      </dgm:prSet>
      <dgm:spPr/>
    </dgm:pt>
    <dgm:pt modelId="{0140A088-6CF4-46A1-85FD-86C3988DFF9A}" type="pres">
      <dgm:prSet presAssocID="{F0858F31-D449-4463-83DC-674D08316495}" presName="spaceBetweenRectangles" presStyleCnt="0"/>
      <dgm:spPr/>
    </dgm:pt>
    <dgm:pt modelId="{8AC080DE-3AB0-4431-BA96-3FF953C89550}" type="pres">
      <dgm:prSet presAssocID="{744841AC-CCC8-487D-8E8D-1745139B412C}" presName="parentLin" presStyleCnt="0"/>
      <dgm:spPr/>
    </dgm:pt>
    <dgm:pt modelId="{D6DAE985-738B-49FF-B689-8FE2E8E91910}" type="pres">
      <dgm:prSet presAssocID="{744841AC-CCC8-487D-8E8D-1745139B412C}" presName="parentLeftMargin" presStyleLbl="node1" presStyleIdx="1" presStyleCnt="3"/>
      <dgm:spPr/>
      <dgm:t>
        <a:bodyPr/>
        <a:lstStyle/>
        <a:p>
          <a:endParaRPr lang="en-US"/>
        </a:p>
      </dgm:t>
    </dgm:pt>
    <dgm:pt modelId="{9A3CBF0C-A0A3-4332-9A95-0BDA5A79BB25}" type="pres">
      <dgm:prSet presAssocID="{744841AC-CCC8-487D-8E8D-1745139B412C}" presName="parentText" presStyleLbl="node1" presStyleIdx="2" presStyleCnt="3">
        <dgm:presLayoutVars>
          <dgm:chMax val="0"/>
          <dgm:bulletEnabled val="1"/>
        </dgm:presLayoutVars>
      </dgm:prSet>
      <dgm:spPr/>
      <dgm:t>
        <a:bodyPr/>
        <a:lstStyle/>
        <a:p>
          <a:endParaRPr lang="en-US"/>
        </a:p>
      </dgm:t>
    </dgm:pt>
    <dgm:pt modelId="{8CB2CE5B-4963-4A35-80F8-5704A17F4E55}" type="pres">
      <dgm:prSet presAssocID="{744841AC-CCC8-487D-8E8D-1745139B412C}" presName="negativeSpace" presStyleCnt="0"/>
      <dgm:spPr/>
    </dgm:pt>
    <dgm:pt modelId="{F2997EFD-F5BC-4047-A2E8-DF7291B44A01}" type="pres">
      <dgm:prSet presAssocID="{744841AC-CCC8-487D-8E8D-1745139B412C}" presName="childText" presStyleLbl="conFgAcc1" presStyleIdx="2" presStyleCnt="3">
        <dgm:presLayoutVars>
          <dgm:bulletEnabled val="1"/>
        </dgm:presLayoutVars>
      </dgm:prSet>
      <dgm:spPr/>
    </dgm:pt>
  </dgm:ptLst>
  <dgm:cxnLst>
    <dgm:cxn modelId="{4A0AA015-2167-48BB-A503-3B438793E0B2}" type="presOf" srcId="{6D1C63CC-DA1F-4C6D-83A1-4D0ABA4ABA8B}" destId="{4CAEC557-3AE9-4817-AD90-D1B247E69767}" srcOrd="1" destOrd="0" presId="urn:microsoft.com/office/officeart/2005/8/layout/list1"/>
    <dgm:cxn modelId="{9B81A6CE-AAA5-4E94-83FA-7A56F2EC5F92}" type="presOf" srcId="{9B71F245-13ED-4359-9D4D-440ED5C57A91}" destId="{41F19D80-503C-4DC8-8DC4-6C74D9413E35}" srcOrd="1" destOrd="0" presId="urn:microsoft.com/office/officeart/2005/8/layout/list1"/>
    <dgm:cxn modelId="{5B5EFFBC-283F-443C-9E5B-FBC7436E4E48}" srcId="{029E904C-52C6-4A57-957A-DB252D4357C4}" destId="{9B71F245-13ED-4359-9D4D-440ED5C57A91}" srcOrd="1" destOrd="0" parTransId="{FF04DEEB-28BD-4A83-8C5B-57A4D912CC6F}" sibTransId="{F0858F31-D449-4463-83DC-674D08316495}"/>
    <dgm:cxn modelId="{630023BC-E184-4D68-A5B5-CF0D20C2B374}" type="presOf" srcId="{744841AC-CCC8-487D-8E8D-1745139B412C}" destId="{9A3CBF0C-A0A3-4332-9A95-0BDA5A79BB25}" srcOrd="1" destOrd="0" presId="urn:microsoft.com/office/officeart/2005/8/layout/list1"/>
    <dgm:cxn modelId="{37C74134-E409-4EED-BFCB-40573B05CC0F}" type="presOf" srcId="{6D1C63CC-DA1F-4C6D-83A1-4D0ABA4ABA8B}" destId="{DE7F6C2F-C960-4CEA-B5C8-8580BBEB40F4}" srcOrd="0" destOrd="0" presId="urn:microsoft.com/office/officeart/2005/8/layout/list1"/>
    <dgm:cxn modelId="{DDD2F5C2-0226-420F-99FA-FD41C9B4F757}" type="presOf" srcId="{9B71F245-13ED-4359-9D4D-440ED5C57A91}" destId="{5BC308AE-62DE-400A-8AE0-794F32EBD21C}" srcOrd="0" destOrd="0" presId="urn:microsoft.com/office/officeart/2005/8/layout/list1"/>
    <dgm:cxn modelId="{977AA0A1-7ED8-4260-BFEE-BDF6C0B77FB0}" type="presOf" srcId="{029E904C-52C6-4A57-957A-DB252D4357C4}" destId="{974942E6-4918-4207-9943-3373E5A4F97A}" srcOrd="0" destOrd="0" presId="urn:microsoft.com/office/officeart/2005/8/layout/list1"/>
    <dgm:cxn modelId="{0BF9DFFB-CB5E-42DE-875B-6A5F473E5B23}" srcId="{029E904C-52C6-4A57-957A-DB252D4357C4}" destId="{6D1C63CC-DA1F-4C6D-83A1-4D0ABA4ABA8B}" srcOrd="0" destOrd="0" parTransId="{2FC2CD69-9EA6-4B56-8633-6B7FE7C79361}" sibTransId="{00CD1EB3-51BF-4991-91E0-5B9E554D2DCD}"/>
    <dgm:cxn modelId="{2B8EE7BB-1A85-4E45-A826-B9A0A55D3AF2}" type="presOf" srcId="{744841AC-CCC8-487D-8E8D-1745139B412C}" destId="{D6DAE985-738B-49FF-B689-8FE2E8E91910}" srcOrd="0" destOrd="0" presId="urn:microsoft.com/office/officeart/2005/8/layout/list1"/>
    <dgm:cxn modelId="{C93B6ACE-F936-4F6B-82A2-EC8F5D8CCBC6}" srcId="{029E904C-52C6-4A57-957A-DB252D4357C4}" destId="{744841AC-CCC8-487D-8E8D-1745139B412C}" srcOrd="2" destOrd="0" parTransId="{339D9E8E-F7DC-49F3-A78C-ADB2561D577E}" sibTransId="{AC46ABBE-EB70-4080-8FC7-C40535B1F34D}"/>
    <dgm:cxn modelId="{EFBD3945-3261-4967-903D-D28AD7A4BFD6}" type="presParOf" srcId="{974942E6-4918-4207-9943-3373E5A4F97A}" destId="{BAEAF766-2417-4B31-9E02-CA82E44B7EB7}" srcOrd="0" destOrd="0" presId="urn:microsoft.com/office/officeart/2005/8/layout/list1"/>
    <dgm:cxn modelId="{27E762F1-2571-4740-952C-441A21104CEC}" type="presParOf" srcId="{BAEAF766-2417-4B31-9E02-CA82E44B7EB7}" destId="{DE7F6C2F-C960-4CEA-B5C8-8580BBEB40F4}" srcOrd="0" destOrd="0" presId="urn:microsoft.com/office/officeart/2005/8/layout/list1"/>
    <dgm:cxn modelId="{FBBA51AC-0716-4ACF-AE16-2FE122955785}" type="presParOf" srcId="{BAEAF766-2417-4B31-9E02-CA82E44B7EB7}" destId="{4CAEC557-3AE9-4817-AD90-D1B247E69767}" srcOrd="1" destOrd="0" presId="urn:microsoft.com/office/officeart/2005/8/layout/list1"/>
    <dgm:cxn modelId="{361CEEA1-1137-4FD0-B2BD-78241FEBBE23}" type="presParOf" srcId="{974942E6-4918-4207-9943-3373E5A4F97A}" destId="{296D7794-65D2-4DAD-B377-4AF4CD817FE8}" srcOrd="1" destOrd="0" presId="urn:microsoft.com/office/officeart/2005/8/layout/list1"/>
    <dgm:cxn modelId="{0DC9FA2F-23FB-457C-A5A5-48BF6AB5DE94}" type="presParOf" srcId="{974942E6-4918-4207-9943-3373E5A4F97A}" destId="{8DCD0E1D-91F0-4254-ADB7-F823535008F8}" srcOrd="2" destOrd="0" presId="urn:microsoft.com/office/officeart/2005/8/layout/list1"/>
    <dgm:cxn modelId="{CD71BAB3-61FD-4869-A99D-FCC0A07C890F}" type="presParOf" srcId="{974942E6-4918-4207-9943-3373E5A4F97A}" destId="{BA0F669D-B337-43D4-9B4E-747950A5FB04}" srcOrd="3" destOrd="0" presId="urn:microsoft.com/office/officeart/2005/8/layout/list1"/>
    <dgm:cxn modelId="{A07248A7-75A9-4B09-A186-533CFE5B212C}" type="presParOf" srcId="{974942E6-4918-4207-9943-3373E5A4F97A}" destId="{19F2A93C-8304-4D77-8785-4303109DE695}" srcOrd="4" destOrd="0" presId="urn:microsoft.com/office/officeart/2005/8/layout/list1"/>
    <dgm:cxn modelId="{694EEBB6-AB61-4E0F-B987-EE4A2EA3B083}" type="presParOf" srcId="{19F2A93C-8304-4D77-8785-4303109DE695}" destId="{5BC308AE-62DE-400A-8AE0-794F32EBD21C}" srcOrd="0" destOrd="0" presId="urn:microsoft.com/office/officeart/2005/8/layout/list1"/>
    <dgm:cxn modelId="{D7A86ACF-D69C-4897-9FC5-322E692F1262}" type="presParOf" srcId="{19F2A93C-8304-4D77-8785-4303109DE695}" destId="{41F19D80-503C-4DC8-8DC4-6C74D9413E35}" srcOrd="1" destOrd="0" presId="urn:microsoft.com/office/officeart/2005/8/layout/list1"/>
    <dgm:cxn modelId="{5DD22886-7033-4FEB-9201-0F029142A128}" type="presParOf" srcId="{974942E6-4918-4207-9943-3373E5A4F97A}" destId="{4C66B05B-63F0-47C1-AF52-382189D69509}" srcOrd="5" destOrd="0" presId="urn:microsoft.com/office/officeart/2005/8/layout/list1"/>
    <dgm:cxn modelId="{B64B4323-941E-4AA8-BC4B-9102413A5319}" type="presParOf" srcId="{974942E6-4918-4207-9943-3373E5A4F97A}" destId="{39068252-E3C0-49FE-BFA8-ACAFF62E26BA}" srcOrd="6" destOrd="0" presId="urn:microsoft.com/office/officeart/2005/8/layout/list1"/>
    <dgm:cxn modelId="{12B11E99-96C4-4962-A37C-61FC3BD13F23}" type="presParOf" srcId="{974942E6-4918-4207-9943-3373E5A4F97A}" destId="{0140A088-6CF4-46A1-85FD-86C3988DFF9A}" srcOrd="7" destOrd="0" presId="urn:microsoft.com/office/officeart/2005/8/layout/list1"/>
    <dgm:cxn modelId="{D11D55BA-BA59-4699-9A06-6D5A99A25843}" type="presParOf" srcId="{974942E6-4918-4207-9943-3373E5A4F97A}" destId="{8AC080DE-3AB0-4431-BA96-3FF953C89550}" srcOrd="8" destOrd="0" presId="urn:microsoft.com/office/officeart/2005/8/layout/list1"/>
    <dgm:cxn modelId="{61B9EBBA-22C9-43EB-9E5B-2C016A696123}" type="presParOf" srcId="{8AC080DE-3AB0-4431-BA96-3FF953C89550}" destId="{D6DAE985-738B-49FF-B689-8FE2E8E91910}" srcOrd="0" destOrd="0" presId="urn:microsoft.com/office/officeart/2005/8/layout/list1"/>
    <dgm:cxn modelId="{FBD44C11-359A-4078-8C79-2EF646857E54}" type="presParOf" srcId="{8AC080DE-3AB0-4431-BA96-3FF953C89550}" destId="{9A3CBF0C-A0A3-4332-9A95-0BDA5A79BB25}" srcOrd="1" destOrd="0" presId="urn:microsoft.com/office/officeart/2005/8/layout/list1"/>
    <dgm:cxn modelId="{46798C9F-D942-4990-91C2-68DCF7A489F3}" type="presParOf" srcId="{974942E6-4918-4207-9943-3373E5A4F97A}" destId="{8CB2CE5B-4963-4A35-80F8-5704A17F4E55}" srcOrd="9" destOrd="0" presId="urn:microsoft.com/office/officeart/2005/8/layout/list1"/>
    <dgm:cxn modelId="{FE34B9DD-8EAE-4C84-A636-5DF717A221AC}" type="presParOf" srcId="{974942E6-4918-4207-9943-3373E5A4F97A}" destId="{F2997EFD-F5BC-4047-A2E8-DF7291B44A0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BCFBC8-62EE-419E-9FB9-5809F5E7B144}" type="doc">
      <dgm:prSet loTypeId="urn:microsoft.com/office/officeart/2005/8/layout/hProcess9" loCatId="process" qsTypeId="urn:microsoft.com/office/officeart/2005/8/quickstyle/simple1" qsCatId="simple" csTypeId="urn:microsoft.com/office/officeart/2005/8/colors/accent1_2" csCatId="accent1" phldr="1"/>
      <dgm:spPr/>
    </dgm:pt>
    <dgm:pt modelId="{A9A25943-3605-4AA6-9D8A-FE9437D06FEF}">
      <dgm:prSet phldrT="[Text]"/>
      <dgm:spPr/>
      <dgm:t>
        <a:bodyPr/>
        <a:lstStyle/>
        <a:p>
          <a:pPr>
            <a:buNone/>
          </a:pPr>
          <a:r>
            <a:rPr lang="en-US" dirty="0"/>
            <a:t>If you agree to split back on once you become FAR legal, you will be pay protected for the sequence.</a:t>
          </a:r>
        </a:p>
      </dgm:t>
    </dgm:pt>
    <dgm:pt modelId="{E11F4742-9559-47BE-A872-C1D22A6DB72A}" type="parTrans" cxnId="{E55776EA-FF1D-40C6-B61A-72C3B4FBC03D}">
      <dgm:prSet/>
      <dgm:spPr/>
      <dgm:t>
        <a:bodyPr/>
        <a:lstStyle/>
        <a:p>
          <a:endParaRPr lang="en-US"/>
        </a:p>
      </dgm:t>
    </dgm:pt>
    <dgm:pt modelId="{83F9BE8C-E2C2-401C-8B21-2344455C3C76}" type="sibTrans" cxnId="{E55776EA-FF1D-40C6-B61A-72C3B4FBC03D}">
      <dgm:prSet/>
      <dgm:spPr/>
      <dgm:t>
        <a:bodyPr/>
        <a:lstStyle/>
        <a:p>
          <a:endParaRPr lang="en-US"/>
        </a:p>
      </dgm:t>
    </dgm:pt>
    <dgm:pt modelId="{6DBA412C-ADFF-4A8C-B2B8-3D9260ED7E01}">
      <dgm:prSet phldrT="[Text]"/>
      <dgm:spPr/>
      <dgm:t>
        <a:bodyPr/>
        <a:lstStyle/>
        <a:p>
          <a:pPr>
            <a:buNone/>
          </a:pPr>
          <a:r>
            <a:rPr lang="en-US" dirty="0"/>
            <a:t>If it is impractical to split you back on you will be pay protected for the sequence.</a:t>
          </a:r>
        </a:p>
      </dgm:t>
    </dgm:pt>
    <dgm:pt modelId="{9EF82BC9-DFCE-4578-8BB1-2F9E412E3D10}" type="parTrans" cxnId="{BFD9EF05-0BA0-42DF-BE29-285D8A11B8E6}">
      <dgm:prSet/>
      <dgm:spPr/>
      <dgm:t>
        <a:bodyPr/>
        <a:lstStyle/>
        <a:p>
          <a:endParaRPr lang="en-US"/>
        </a:p>
      </dgm:t>
    </dgm:pt>
    <dgm:pt modelId="{F30F5B03-C260-4BC4-97BC-4E33ADE48DE8}" type="sibTrans" cxnId="{BFD9EF05-0BA0-42DF-BE29-285D8A11B8E6}">
      <dgm:prSet/>
      <dgm:spPr/>
      <dgm:t>
        <a:bodyPr/>
        <a:lstStyle/>
        <a:p>
          <a:endParaRPr lang="en-US"/>
        </a:p>
      </dgm:t>
    </dgm:pt>
    <dgm:pt modelId="{B3322420-6E66-45BC-948C-76FE266EA1A7}">
      <dgm:prSet/>
      <dgm:spPr/>
      <dgm:t>
        <a:bodyPr/>
        <a:lstStyle/>
        <a:p>
          <a:pPr>
            <a:buNone/>
          </a:pPr>
          <a:r>
            <a:rPr lang="en-US" dirty="0"/>
            <a:t>If you decline to split back on, you will be pay protected until you become FAR legal and any legs flown by a substitute crew, up until the point you could have split on. </a:t>
          </a:r>
        </a:p>
        <a:p>
          <a:pPr>
            <a:buNone/>
          </a:pPr>
          <a:r>
            <a:rPr lang="en-US" dirty="0"/>
            <a:t>Includes any Rigs that apply</a:t>
          </a:r>
        </a:p>
      </dgm:t>
    </dgm:pt>
    <dgm:pt modelId="{44833E7F-AFCE-4B4A-BBB0-26EF4BE1B179}" type="parTrans" cxnId="{FE46D88E-4ABF-41A2-B13D-A95B6DC212BD}">
      <dgm:prSet/>
      <dgm:spPr/>
      <dgm:t>
        <a:bodyPr/>
        <a:lstStyle/>
        <a:p>
          <a:endParaRPr lang="en-US"/>
        </a:p>
      </dgm:t>
    </dgm:pt>
    <dgm:pt modelId="{C58E5C21-271A-45B1-B970-F51C6DE5C14D}" type="sibTrans" cxnId="{FE46D88E-4ABF-41A2-B13D-A95B6DC212BD}">
      <dgm:prSet/>
      <dgm:spPr/>
      <dgm:t>
        <a:bodyPr/>
        <a:lstStyle/>
        <a:p>
          <a:endParaRPr lang="en-US"/>
        </a:p>
      </dgm:t>
    </dgm:pt>
    <dgm:pt modelId="{DED19878-D51C-40AD-87C2-3BE036EC0750}" type="pres">
      <dgm:prSet presAssocID="{B5BCFBC8-62EE-419E-9FB9-5809F5E7B144}" presName="CompostProcess" presStyleCnt="0">
        <dgm:presLayoutVars>
          <dgm:dir/>
          <dgm:resizeHandles val="exact"/>
        </dgm:presLayoutVars>
      </dgm:prSet>
      <dgm:spPr/>
    </dgm:pt>
    <dgm:pt modelId="{BE83265F-3B88-46EA-848C-78357CF56CDD}" type="pres">
      <dgm:prSet presAssocID="{B5BCFBC8-62EE-419E-9FB9-5809F5E7B144}" presName="arrow" presStyleLbl="bgShp" presStyleIdx="0" presStyleCnt="1"/>
      <dgm:spPr/>
    </dgm:pt>
    <dgm:pt modelId="{A3AA79F6-3D30-4759-BCCB-81D7E85C40C5}" type="pres">
      <dgm:prSet presAssocID="{B5BCFBC8-62EE-419E-9FB9-5809F5E7B144}" presName="linearProcess" presStyleCnt="0"/>
      <dgm:spPr/>
    </dgm:pt>
    <dgm:pt modelId="{2C42BF1E-5E7C-4019-9C3B-65C85F6FF6AE}" type="pres">
      <dgm:prSet presAssocID="{A9A25943-3605-4AA6-9D8A-FE9437D06FEF}" presName="textNode" presStyleLbl="node1" presStyleIdx="0" presStyleCnt="3">
        <dgm:presLayoutVars>
          <dgm:bulletEnabled val="1"/>
        </dgm:presLayoutVars>
      </dgm:prSet>
      <dgm:spPr/>
      <dgm:t>
        <a:bodyPr/>
        <a:lstStyle/>
        <a:p>
          <a:endParaRPr lang="en-US"/>
        </a:p>
      </dgm:t>
    </dgm:pt>
    <dgm:pt modelId="{49D6C228-8720-4531-A330-8CA40B299D09}" type="pres">
      <dgm:prSet presAssocID="{83F9BE8C-E2C2-401C-8B21-2344455C3C76}" presName="sibTrans" presStyleCnt="0"/>
      <dgm:spPr/>
    </dgm:pt>
    <dgm:pt modelId="{BDA370D3-4464-4AEC-B958-D83BC48E67C6}" type="pres">
      <dgm:prSet presAssocID="{6DBA412C-ADFF-4A8C-B2B8-3D9260ED7E01}" presName="textNode" presStyleLbl="node1" presStyleIdx="1" presStyleCnt="3">
        <dgm:presLayoutVars>
          <dgm:bulletEnabled val="1"/>
        </dgm:presLayoutVars>
      </dgm:prSet>
      <dgm:spPr/>
      <dgm:t>
        <a:bodyPr/>
        <a:lstStyle/>
        <a:p>
          <a:endParaRPr lang="en-US"/>
        </a:p>
      </dgm:t>
    </dgm:pt>
    <dgm:pt modelId="{3EE6DE98-4B82-45C1-8A73-DDED65D96CBF}" type="pres">
      <dgm:prSet presAssocID="{F30F5B03-C260-4BC4-97BC-4E33ADE48DE8}" presName="sibTrans" presStyleCnt="0"/>
      <dgm:spPr/>
    </dgm:pt>
    <dgm:pt modelId="{19B5CD6B-A881-4FE6-9F95-DA1CFE9B2345}" type="pres">
      <dgm:prSet presAssocID="{B3322420-6E66-45BC-948C-76FE266EA1A7}" presName="textNode" presStyleLbl="node1" presStyleIdx="2" presStyleCnt="3">
        <dgm:presLayoutVars>
          <dgm:bulletEnabled val="1"/>
        </dgm:presLayoutVars>
      </dgm:prSet>
      <dgm:spPr/>
      <dgm:t>
        <a:bodyPr/>
        <a:lstStyle/>
        <a:p>
          <a:endParaRPr lang="en-US"/>
        </a:p>
      </dgm:t>
    </dgm:pt>
  </dgm:ptLst>
  <dgm:cxnLst>
    <dgm:cxn modelId="{FE46D88E-4ABF-41A2-B13D-A95B6DC212BD}" srcId="{B5BCFBC8-62EE-419E-9FB9-5809F5E7B144}" destId="{B3322420-6E66-45BC-948C-76FE266EA1A7}" srcOrd="2" destOrd="0" parTransId="{44833E7F-AFCE-4B4A-BBB0-26EF4BE1B179}" sibTransId="{C58E5C21-271A-45B1-B970-F51C6DE5C14D}"/>
    <dgm:cxn modelId="{5153ED36-F034-4B5D-9027-218B9BB92DBF}" type="presOf" srcId="{B5BCFBC8-62EE-419E-9FB9-5809F5E7B144}" destId="{DED19878-D51C-40AD-87C2-3BE036EC0750}" srcOrd="0" destOrd="0" presId="urn:microsoft.com/office/officeart/2005/8/layout/hProcess9"/>
    <dgm:cxn modelId="{B0227228-86F0-4BE3-B285-CD33BC01E39B}" type="presOf" srcId="{6DBA412C-ADFF-4A8C-B2B8-3D9260ED7E01}" destId="{BDA370D3-4464-4AEC-B958-D83BC48E67C6}" srcOrd="0" destOrd="0" presId="urn:microsoft.com/office/officeart/2005/8/layout/hProcess9"/>
    <dgm:cxn modelId="{1E80A4AA-C9F4-4CF0-8676-4BA3379A5BC0}" type="presOf" srcId="{B3322420-6E66-45BC-948C-76FE266EA1A7}" destId="{19B5CD6B-A881-4FE6-9F95-DA1CFE9B2345}" srcOrd="0" destOrd="0" presId="urn:microsoft.com/office/officeart/2005/8/layout/hProcess9"/>
    <dgm:cxn modelId="{E55776EA-FF1D-40C6-B61A-72C3B4FBC03D}" srcId="{B5BCFBC8-62EE-419E-9FB9-5809F5E7B144}" destId="{A9A25943-3605-4AA6-9D8A-FE9437D06FEF}" srcOrd="0" destOrd="0" parTransId="{E11F4742-9559-47BE-A872-C1D22A6DB72A}" sibTransId="{83F9BE8C-E2C2-401C-8B21-2344455C3C76}"/>
    <dgm:cxn modelId="{BFD9EF05-0BA0-42DF-BE29-285D8A11B8E6}" srcId="{B5BCFBC8-62EE-419E-9FB9-5809F5E7B144}" destId="{6DBA412C-ADFF-4A8C-B2B8-3D9260ED7E01}" srcOrd="1" destOrd="0" parTransId="{9EF82BC9-DFCE-4578-8BB1-2F9E412E3D10}" sibTransId="{F30F5B03-C260-4BC4-97BC-4E33ADE48DE8}"/>
    <dgm:cxn modelId="{9EEAA3D3-3F24-45F0-8A75-E8CF84919146}" type="presOf" srcId="{A9A25943-3605-4AA6-9D8A-FE9437D06FEF}" destId="{2C42BF1E-5E7C-4019-9C3B-65C85F6FF6AE}" srcOrd="0" destOrd="0" presId="urn:microsoft.com/office/officeart/2005/8/layout/hProcess9"/>
    <dgm:cxn modelId="{1BFB9A5E-3BE1-420C-8092-3428031EE9CE}" type="presParOf" srcId="{DED19878-D51C-40AD-87C2-3BE036EC0750}" destId="{BE83265F-3B88-46EA-848C-78357CF56CDD}" srcOrd="0" destOrd="0" presId="urn:microsoft.com/office/officeart/2005/8/layout/hProcess9"/>
    <dgm:cxn modelId="{792C8438-486B-4EED-8399-3D0675E149DD}" type="presParOf" srcId="{DED19878-D51C-40AD-87C2-3BE036EC0750}" destId="{A3AA79F6-3D30-4759-BCCB-81D7E85C40C5}" srcOrd="1" destOrd="0" presId="urn:microsoft.com/office/officeart/2005/8/layout/hProcess9"/>
    <dgm:cxn modelId="{960818AD-E5E6-49C9-9981-64D509EECCB0}" type="presParOf" srcId="{A3AA79F6-3D30-4759-BCCB-81D7E85C40C5}" destId="{2C42BF1E-5E7C-4019-9C3B-65C85F6FF6AE}" srcOrd="0" destOrd="0" presId="urn:microsoft.com/office/officeart/2005/8/layout/hProcess9"/>
    <dgm:cxn modelId="{B78EEE60-61F1-47C8-9420-B4ED03EBEE67}" type="presParOf" srcId="{A3AA79F6-3D30-4759-BCCB-81D7E85C40C5}" destId="{49D6C228-8720-4531-A330-8CA40B299D09}" srcOrd="1" destOrd="0" presId="urn:microsoft.com/office/officeart/2005/8/layout/hProcess9"/>
    <dgm:cxn modelId="{39BFCCAB-8EAD-46A6-81E0-1FCABFBE19CE}" type="presParOf" srcId="{A3AA79F6-3D30-4759-BCCB-81D7E85C40C5}" destId="{BDA370D3-4464-4AEC-B958-D83BC48E67C6}" srcOrd="2" destOrd="0" presId="urn:microsoft.com/office/officeart/2005/8/layout/hProcess9"/>
    <dgm:cxn modelId="{5E16042D-BDC1-4EB9-A051-0B7AEECBF299}" type="presParOf" srcId="{A3AA79F6-3D30-4759-BCCB-81D7E85C40C5}" destId="{3EE6DE98-4B82-45C1-8A73-DDED65D96CBF}" srcOrd="3" destOrd="0" presId="urn:microsoft.com/office/officeart/2005/8/layout/hProcess9"/>
    <dgm:cxn modelId="{0BFCAA2E-C938-4DEE-881A-A6D5654F71A4}" type="presParOf" srcId="{A3AA79F6-3D30-4759-BCCB-81D7E85C40C5}" destId="{19B5CD6B-A881-4FE6-9F95-DA1CFE9B234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20A04B-B411-42E8-87EC-3F6F6823F091}"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8CD66757-D50E-496A-AEA8-75908145DDBD}">
      <dgm:prSet phldrT="[Text]" custT="1"/>
      <dgm:spPr>
        <a:solidFill>
          <a:schemeClr val="accent1">
            <a:lumMod val="75000"/>
          </a:schemeClr>
        </a:solidFill>
      </dgm:spPr>
      <dgm:t>
        <a:bodyPr/>
        <a:lstStyle/>
        <a:p>
          <a:r>
            <a:rPr lang="en-US" sz="2200" dirty="0"/>
            <a:t>When a flight attendant is FAR illegal for only a portion of the sequence</a:t>
          </a:r>
        </a:p>
      </dgm:t>
    </dgm:pt>
    <dgm:pt modelId="{C85E4F21-E13A-403E-873C-4A4123752AD4}" type="parTrans" cxnId="{7DD6139B-6F1E-4F26-AAB0-84C90916C221}">
      <dgm:prSet/>
      <dgm:spPr/>
      <dgm:t>
        <a:bodyPr/>
        <a:lstStyle/>
        <a:p>
          <a:endParaRPr lang="en-US"/>
        </a:p>
      </dgm:t>
    </dgm:pt>
    <dgm:pt modelId="{091975C7-8612-4D03-97CC-3F0AB0387A53}" type="sibTrans" cxnId="{7DD6139B-6F1E-4F26-AAB0-84C90916C221}">
      <dgm:prSet/>
      <dgm:spPr/>
      <dgm:t>
        <a:bodyPr/>
        <a:lstStyle/>
        <a:p>
          <a:endParaRPr lang="en-US"/>
        </a:p>
      </dgm:t>
    </dgm:pt>
    <dgm:pt modelId="{270C9CBE-7860-496F-A776-A57EFD43A8A0}">
      <dgm:prSet phldrT="[Text]"/>
      <dgm:spPr/>
      <dgm:t>
        <a:bodyPr/>
        <a:lstStyle/>
        <a:p>
          <a:r>
            <a:rPr lang="en-US" dirty="0"/>
            <a:t> Could be “split off” after flying the beginning of a sequence, but would be removed for the illegal portion of the trip.  </a:t>
          </a:r>
        </a:p>
        <a:p>
          <a:r>
            <a:rPr lang="en-US" dirty="0"/>
            <a:t> This would be at the latest point prior to the illegality</a:t>
          </a:r>
        </a:p>
      </dgm:t>
    </dgm:pt>
    <dgm:pt modelId="{18884D53-006F-4D8F-8A06-74E53684C68D}" type="parTrans" cxnId="{56959996-48B1-4541-9B02-240BEDEBA497}">
      <dgm:prSet/>
      <dgm:spPr/>
      <dgm:t>
        <a:bodyPr/>
        <a:lstStyle/>
        <a:p>
          <a:endParaRPr lang="en-US"/>
        </a:p>
      </dgm:t>
    </dgm:pt>
    <dgm:pt modelId="{10DB3A31-D99E-4755-8F5C-B6C82C99DBA7}" type="sibTrans" cxnId="{56959996-48B1-4541-9B02-240BEDEBA497}">
      <dgm:prSet/>
      <dgm:spPr/>
      <dgm:t>
        <a:bodyPr/>
        <a:lstStyle/>
        <a:p>
          <a:endParaRPr lang="en-US"/>
        </a:p>
      </dgm:t>
    </dgm:pt>
    <dgm:pt modelId="{BF56DA0F-F9F2-4615-9A3E-4247519CE92E}">
      <dgm:prSet/>
      <dgm:spPr/>
      <dgm:t>
        <a:bodyPr/>
        <a:lstStyle/>
        <a:p>
          <a:r>
            <a:rPr lang="en-US" dirty="0"/>
            <a:t>Could be “split on” a sequence if s/he was illegal for the origination, but would be legal for the remainder of the trip.</a:t>
          </a:r>
        </a:p>
        <a:p>
          <a:r>
            <a:rPr lang="en-US" dirty="0"/>
            <a:t> This would be the earliest convenient time that Crew Schedule would be able to get the FA back onto the sequence.</a:t>
          </a:r>
        </a:p>
      </dgm:t>
    </dgm:pt>
    <dgm:pt modelId="{A28DC8CD-E6EC-45EB-A36F-26A31B0FF8FD}" type="sibTrans" cxnId="{A1DA87EC-3A62-422D-9196-154B68802F51}">
      <dgm:prSet/>
      <dgm:spPr/>
      <dgm:t>
        <a:bodyPr/>
        <a:lstStyle/>
        <a:p>
          <a:endParaRPr lang="en-US"/>
        </a:p>
      </dgm:t>
    </dgm:pt>
    <dgm:pt modelId="{B067291C-1AC5-4851-A622-6A61D2596770}" type="parTrans" cxnId="{A1DA87EC-3A62-422D-9196-154B68802F51}">
      <dgm:prSet/>
      <dgm:spPr/>
      <dgm:t>
        <a:bodyPr/>
        <a:lstStyle/>
        <a:p>
          <a:endParaRPr lang="en-US"/>
        </a:p>
      </dgm:t>
    </dgm:pt>
    <dgm:pt modelId="{6FBD832D-9F61-40F7-8ED3-5488FD136583}" type="pres">
      <dgm:prSet presAssocID="{0C20A04B-B411-42E8-87EC-3F6F6823F091}" presName="layout" presStyleCnt="0">
        <dgm:presLayoutVars>
          <dgm:chMax/>
          <dgm:chPref/>
          <dgm:dir/>
          <dgm:animOne val="branch"/>
          <dgm:animLvl val="lvl"/>
          <dgm:resizeHandles/>
        </dgm:presLayoutVars>
      </dgm:prSet>
      <dgm:spPr/>
      <dgm:t>
        <a:bodyPr/>
        <a:lstStyle/>
        <a:p>
          <a:endParaRPr lang="en-US"/>
        </a:p>
      </dgm:t>
    </dgm:pt>
    <dgm:pt modelId="{7369A485-A7B4-4A86-BCDB-A325C70D86BC}" type="pres">
      <dgm:prSet presAssocID="{8CD66757-D50E-496A-AEA8-75908145DDBD}" presName="root" presStyleCnt="0">
        <dgm:presLayoutVars>
          <dgm:chMax/>
          <dgm:chPref val="4"/>
        </dgm:presLayoutVars>
      </dgm:prSet>
      <dgm:spPr/>
    </dgm:pt>
    <dgm:pt modelId="{13728925-ACC6-4A30-9560-EF00820305B2}" type="pres">
      <dgm:prSet presAssocID="{8CD66757-D50E-496A-AEA8-75908145DDBD}" presName="rootComposite" presStyleCnt="0">
        <dgm:presLayoutVars/>
      </dgm:prSet>
      <dgm:spPr/>
    </dgm:pt>
    <dgm:pt modelId="{939D9A1D-1427-4BC2-9C6D-CEB183289C26}" type="pres">
      <dgm:prSet presAssocID="{8CD66757-D50E-496A-AEA8-75908145DDBD}" presName="rootText" presStyleLbl="node0" presStyleIdx="0" presStyleCnt="1" custScaleY="94701" custLinFactNeighborY="-9735">
        <dgm:presLayoutVars>
          <dgm:chMax/>
          <dgm:chPref val="4"/>
        </dgm:presLayoutVars>
      </dgm:prSet>
      <dgm:spPr/>
      <dgm:t>
        <a:bodyPr/>
        <a:lstStyle/>
        <a:p>
          <a:endParaRPr lang="en-US"/>
        </a:p>
      </dgm:t>
    </dgm:pt>
    <dgm:pt modelId="{C7261D8E-AE20-4777-91AD-33FFEB11B817}" type="pres">
      <dgm:prSet presAssocID="{8CD66757-D50E-496A-AEA8-75908145DDBD}" presName="childShape" presStyleCnt="0">
        <dgm:presLayoutVars>
          <dgm:chMax val="0"/>
          <dgm:chPref val="0"/>
        </dgm:presLayoutVars>
      </dgm:prSet>
      <dgm:spPr/>
    </dgm:pt>
    <dgm:pt modelId="{687DBDD0-F68B-4927-BE97-534AD810DE29}" type="pres">
      <dgm:prSet presAssocID="{270C9CBE-7860-496F-A776-A57EFD43A8A0}" presName="childComposite" presStyleCnt="0">
        <dgm:presLayoutVars>
          <dgm:chMax val="0"/>
          <dgm:chPref val="0"/>
        </dgm:presLayoutVars>
      </dgm:prSet>
      <dgm:spPr/>
    </dgm:pt>
    <dgm:pt modelId="{A16CF279-C4BC-4E65-B03E-ED706717FD94}" type="pres">
      <dgm:prSet presAssocID="{270C9CBE-7860-496F-A776-A57EFD43A8A0}" presName="Image" presStyleLbl="node1" presStyleIdx="0" presStyleCnt="2" custScaleX="81258" custScaleY="48335" custLinFactNeighborX="-3269" custLinFactNeighborY="-2596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7000" r="-7000"/>
          </a:stretch>
        </a:blipFill>
      </dgm:spPr>
    </dgm:pt>
    <dgm:pt modelId="{27F51D46-A721-4C5E-A597-6DA8A7FA5335}" type="pres">
      <dgm:prSet presAssocID="{270C9CBE-7860-496F-A776-A57EFD43A8A0}" presName="childText" presStyleLbl="lnNode1" presStyleIdx="0" presStyleCnt="2" custScaleY="86214" custLinFactNeighborY="-20769">
        <dgm:presLayoutVars>
          <dgm:chMax val="0"/>
          <dgm:chPref val="0"/>
          <dgm:bulletEnabled val="1"/>
        </dgm:presLayoutVars>
      </dgm:prSet>
      <dgm:spPr/>
      <dgm:t>
        <a:bodyPr/>
        <a:lstStyle/>
        <a:p>
          <a:endParaRPr lang="en-US"/>
        </a:p>
      </dgm:t>
    </dgm:pt>
    <dgm:pt modelId="{56D0848E-5CAF-4425-949E-95E21209B280}" type="pres">
      <dgm:prSet presAssocID="{BF56DA0F-F9F2-4615-9A3E-4247519CE92E}" presName="childComposite" presStyleCnt="0">
        <dgm:presLayoutVars>
          <dgm:chMax val="0"/>
          <dgm:chPref val="0"/>
        </dgm:presLayoutVars>
      </dgm:prSet>
      <dgm:spPr/>
    </dgm:pt>
    <dgm:pt modelId="{DCB4F816-76DD-43A0-B8B3-B1599ACC1AA2}" type="pres">
      <dgm:prSet presAssocID="{BF56DA0F-F9F2-4615-9A3E-4247519CE92E}" presName="Image" presStyleLbl="node1" presStyleIdx="1" presStyleCnt="2" custScaleX="78662" custScaleY="46712" custLinFactNeighborX="1416" custLinFactNeighborY="-37852"/>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2000" r="-12000"/>
          </a:stretch>
        </a:blipFill>
      </dgm:spPr>
    </dgm:pt>
    <dgm:pt modelId="{3ED64A32-D167-42CA-A5FB-817DA7E14C09}" type="pres">
      <dgm:prSet presAssocID="{BF56DA0F-F9F2-4615-9A3E-4247519CE92E}" presName="childText" presStyleLbl="lnNode1" presStyleIdx="1" presStyleCnt="2" custScaleY="102112" custLinFactNeighborY="-29206">
        <dgm:presLayoutVars>
          <dgm:chMax val="0"/>
          <dgm:chPref val="0"/>
          <dgm:bulletEnabled val="1"/>
        </dgm:presLayoutVars>
      </dgm:prSet>
      <dgm:spPr/>
      <dgm:t>
        <a:bodyPr/>
        <a:lstStyle/>
        <a:p>
          <a:endParaRPr lang="en-US"/>
        </a:p>
      </dgm:t>
    </dgm:pt>
  </dgm:ptLst>
  <dgm:cxnLst>
    <dgm:cxn modelId="{33E61EF1-E0AB-48F3-9642-3CDB615B692A}" type="presOf" srcId="{270C9CBE-7860-496F-A776-A57EFD43A8A0}" destId="{27F51D46-A721-4C5E-A597-6DA8A7FA5335}" srcOrd="0" destOrd="0" presId="urn:microsoft.com/office/officeart/2008/layout/PictureAccentList"/>
    <dgm:cxn modelId="{56959996-48B1-4541-9B02-240BEDEBA497}" srcId="{8CD66757-D50E-496A-AEA8-75908145DDBD}" destId="{270C9CBE-7860-496F-A776-A57EFD43A8A0}" srcOrd="0" destOrd="0" parTransId="{18884D53-006F-4D8F-8A06-74E53684C68D}" sibTransId="{10DB3A31-D99E-4755-8F5C-B6C82C99DBA7}"/>
    <dgm:cxn modelId="{7DD6139B-6F1E-4F26-AAB0-84C90916C221}" srcId="{0C20A04B-B411-42E8-87EC-3F6F6823F091}" destId="{8CD66757-D50E-496A-AEA8-75908145DDBD}" srcOrd="0" destOrd="0" parTransId="{C85E4F21-E13A-403E-873C-4A4123752AD4}" sibTransId="{091975C7-8612-4D03-97CC-3F0AB0387A53}"/>
    <dgm:cxn modelId="{95BB48B0-1337-4994-A8D5-5692BF2C1E7A}" type="presOf" srcId="{BF56DA0F-F9F2-4615-9A3E-4247519CE92E}" destId="{3ED64A32-D167-42CA-A5FB-817DA7E14C09}" srcOrd="0" destOrd="0" presId="urn:microsoft.com/office/officeart/2008/layout/PictureAccentList"/>
    <dgm:cxn modelId="{A1DA87EC-3A62-422D-9196-154B68802F51}" srcId="{8CD66757-D50E-496A-AEA8-75908145DDBD}" destId="{BF56DA0F-F9F2-4615-9A3E-4247519CE92E}" srcOrd="1" destOrd="0" parTransId="{B067291C-1AC5-4851-A622-6A61D2596770}" sibTransId="{A28DC8CD-E6EC-45EB-A36F-26A31B0FF8FD}"/>
    <dgm:cxn modelId="{4481C7F7-056B-43FA-A422-2B3F5BA7779C}" type="presOf" srcId="{8CD66757-D50E-496A-AEA8-75908145DDBD}" destId="{939D9A1D-1427-4BC2-9C6D-CEB183289C26}" srcOrd="0" destOrd="0" presId="urn:microsoft.com/office/officeart/2008/layout/PictureAccentList"/>
    <dgm:cxn modelId="{2780DFC8-72CD-423D-9E1D-8F4D71785CF1}" type="presOf" srcId="{0C20A04B-B411-42E8-87EC-3F6F6823F091}" destId="{6FBD832D-9F61-40F7-8ED3-5488FD136583}" srcOrd="0" destOrd="0" presId="urn:microsoft.com/office/officeart/2008/layout/PictureAccentList"/>
    <dgm:cxn modelId="{9582FA1E-D28D-468D-B4D4-AB33086CCD95}" type="presParOf" srcId="{6FBD832D-9F61-40F7-8ED3-5488FD136583}" destId="{7369A485-A7B4-4A86-BCDB-A325C70D86BC}" srcOrd="0" destOrd="0" presId="urn:microsoft.com/office/officeart/2008/layout/PictureAccentList"/>
    <dgm:cxn modelId="{48A69068-6EC3-4075-8FB8-9B48A8983106}" type="presParOf" srcId="{7369A485-A7B4-4A86-BCDB-A325C70D86BC}" destId="{13728925-ACC6-4A30-9560-EF00820305B2}" srcOrd="0" destOrd="0" presId="urn:microsoft.com/office/officeart/2008/layout/PictureAccentList"/>
    <dgm:cxn modelId="{8CC451AC-CB16-41CD-AA50-644CFE83B7B5}" type="presParOf" srcId="{13728925-ACC6-4A30-9560-EF00820305B2}" destId="{939D9A1D-1427-4BC2-9C6D-CEB183289C26}" srcOrd="0" destOrd="0" presId="urn:microsoft.com/office/officeart/2008/layout/PictureAccentList"/>
    <dgm:cxn modelId="{7AFFF360-15F1-43FC-93BD-6605E1A66988}" type="presParOf" srcId="{7369A485-A7B4-4A86-BCDB-A325C70D86BC}" destId="{C7261D8E-AE20-4777-91AD-33FFEB11B817}" srcOrd="1" destOrd="0" presId="urn:microsoft.com/office/officeart/2008/layout/PictureAccentList"/>
    <dgm:cxn modelId="{97F216CE-A679-4C92-AD82-51CCEC44E070}" type="presParOf" srcId="{C7261D8E-AE20-4777-91AD-33FFEB11B817}" destId="{687DBDD0-F68B-4927-BE97-534AD810DE29}" srcOrd="0" destOrd="0" presId="urn:microsoft.com/office/officeart/2008/layout/PictureAccentList"/>
    <dgm:cxn modelId="{F86B3F1C-06F1-48C8-B1E9-3B3B38CE9F18}" type="presParOf" srcId="{687DBDD0-F68B-4927-BE97-534AD810DE29}" destId="{A16CF279-C4BC-4E65-B03E-ED706717FD94}" srcOrd="0" destOrd="0" presId="urn:microsoft.com/office/officeart/2008/layout/PictureAccentList"/>
    <dgm:cxn modelId="{9C79D685-93AC-49CC-BAF6-89ABE4661D30}" type="presParOf" srcId="{687DBDD0-F68B-4927-BE97-534AD810DE29}" destId="{27F51D46-A721-4C5E-A597-6DA8A7FA5335}" srcOrd="1" destOrd="0" presId="urn:microsoft.com/office/officeart/2008/layout/PictureAccentList"/>
    <dgm:cxn modelId="{0D3D2C2C-DD9F-48F6-98AF-613D181774A6}" type="presParOf" srcId="{C7261D8E-AE20-4777-91AD-33FFEB11B817}" destId="{56D0848E-5CAF-4425-949E-95E21209B280}" srcOrd="1" destOrd="0" presId="urn:microsoft.com/office/officeart/2008/layout/PictureAccentList"/>
    <dgm:cxn modelId="{7B7FD36B-7220-4683-A109-83EC7DD46E70}" type="presParOf" srcId="{56D0848E-5CAF-4425-949E-95E21209B280}" destId="{DCB4F816-76DD-43A0-B8B3-B1599ACC1AA2}" srcOrd="0" destOrd="0" presId="urn:microsoft.com/office/officeart/2008/layout/PictureAccentList"/>
    <dgm:cxn modelId="{199E27BB-53EF-4C0D-AF4D-E0C2EF79F242}" type="presParOf" srcId="{56D0848E-5CAF-4425-949E-95E21209B280}" destId="{3ED64A32-D167-42CA-A5FB-817DA7E14C09}"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D700AC-2C24-48EC-9FE7-4E5D15307BB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58A32A84-118E-42E5-9E33-C97EF3D2A0C3}">
      <dgm:prSet phldrT="[Text]"/>
      <dgm:spPr/>
      <dgm:t>
        <a:bodyPr/>
        <a:lstStyle/>
        <a:p>
          <a:r>
            <a:rPr lang="en-US" dirty="0"/>
            <a:t>If your current trip arrives late and you fall below </a:t>
          </a:r>
          <a:r>
            <a:rPr lang="en-US" b="1" dirty="0"/>
            <a:t>contractual</a:t>
          </a:r>
          <a:r>
            <a:rPr lang="en-US" dirty="0"/>
            <a:t> rest, Crew Schedule will </a:t>
          </a:r>
          <a:r>
            <a:rPr lang="en-US" b="1" dirty="0"/>
            <a:t>not</a:t>
          </a:r>
          <a:r>
            <a:rPr lang="en-US" dirty="0"/>
            <a:t> remove your next trip.</a:t>
          </a:r>
        </a:p>
      </dgm:t>
    </dgm:pt>
    <dgm:pt modelId="{840F2189-7236-46E5-BA60-B92C8CD06176}" type="parTrans" cxnId="{996F3F15-1915-49CF-9479-35C1EEDF1D6B}">
      <dgm:prSet/>
      <dgm:spPr/>
      <dgm:t>
        <a:bodyPr/>
        <a:lstStyle/>
        <a:p>
          <a:endParaRPr lang="en-US"/>
        </a:p>
      </dgm:t>
    </dgm:pt>
    <dgm:pt modelId="{3953328E-F763-4233-84D4-1D1C8A2579F0}" type="sibTrans" cxnId="{996F3F15-1915-49CF-9479-35C1EEDF1D6B}">
      <dgm:prSet/>
      <dgm:spPr/>
      <dgm:t>
        <a:bodyPr/>
        <a:lstStyle/>
        <a:p>
          <a:endParaRPr lang="en-US"/>
        </a:p>
      </dgm:t>
    </dgm:pt>
    <dgm:pt modelId="{E5A32A1F-C635-4F28-A360-6AA6A7AF6B98}">
      <dgm:prSet phldrT="[Text]" custT="1"/>
      <dgm:spPr/>
      <dgm:t>
        <a:bodyPr/>
        <a:lstStyle/>
        <a:p>
          <a:r>
            <a:rPr lang="en-US" sz="1800" dirty="0"/>
            <a:t>The assumption will be, that you want to keep the trip</a:t>
          </a:r>
          <a:endParaRPr lang="en-US" sz="1400" dirty="0"/>
        </a:p>
      </dgm:t>
    </dgm:pt>
    <dgm:pt modelId="{2A2ECFC2-A51B-4B18-8B38-5724F473E026}" type="parTrans" cxnId="{14435EC3-7004-498A-88C0-F5D065DDC0D8}">
      <dgm:prSet/>
      <dgm:spPr/>
      <dgm:t>
        <a:bodyPr/>
        <a:lstStyle/>
        <a:p>
          <a:endParaRPr lang="en-US"/>
        </a:p>
      </dgm:t>
    </dgm:pt>
    <dgm:pt modelId="{6C7684DF-556B-4593-9B52-55544E55C697}" type="sibTrans" cxnId="{14435EC3-7004-498A-88C0-F5D065DDC0D8}">
      <dgm:prSet/>
      <dgm:spPr/>
      <dgm:t>
        <a:bodyPr/>
        <a:lstStyle/>
        <a:p>
          <a:endParaRPr lang="en-US"/>
        </a:p>
      </dgm:t>
    </dgm:pt>
    <dgm:pt modelId="{C759D1C0-A1A2-4747-9990-7703E55E085D}">
      <dgm:prSet phldrT="[Text]"/>
      <dgm:spPr/>
      <dgm:t>
        <a:bodyPr/>
        <a:lstStyle/>
        <a:p>
          <a:r>
            <a:rPr lang="en-US" dirty="0"/>
            <a:t>To be removed, you will need to contact Crew Schedule at the conclusion of your current trip </a:t>
          </a:r>
        </a:p>
      </dgm:t>
    </dgm:pt>
    <dgm:pt modelId="{940C0A54-C472-4EE3-880F-DB935BF0E2AC}" type="parTrans" cxnId="{C894BAC1-A0AD-4AF3-90E4-B55A05D6FFC4}">
      <dgm:prSet/>
      <dgm:spPr/>
      <dgm:t>
        <a:bodyPr/>
        <a:lstStyle/>
        <a:p>
          <a:endParaRPr lang="en-US"/>
        </a:p>
      </dgm:t>
    </dgm:pt>
    <dgm:pt modelId="{AA42EB12-8722-4B8B-B756-6B68BD020880}" type="sibTrans" cxnId="{C894BAC1-A0AD-4AF3-90E4-B55A05D6FFC4}">
      <dgm:prSet/>
      <dgm:spPr/>
      <dgm:t>
        <a:bodyPr/>
        <a:lstStyle/>
        <a:p>
          <a:endParaRPr lang="en-US"/>
        </a:p>
      </dgm:t>
    </dgm:pt>
    <dgm:pt modelId="{5880DCBB-0B5F-48A2-8AC1-BF7575EA43CE}">
      <dgm:prSet phldrT="[Text]"/>
      <dgm:spPr/>
      <dgm:t>
        <a:bodyPr/>
        <a:lstStyle/>
        <a:p>
          <a:r>
            <a:rPr lang="en-US" dirty="0"/>
            <a:t>You may ask to be split on when you are legal, if you split on this is considered FA initiated split. 10.M.3</a:t>
          </a:r>
        </a:p>
      </dgm:t>
    </dgm:pt>
    <dgm:pt modelId="{6C989E98-728A-4782-95E5-226CCD6FDBF1}" type="parTrans" cxnId="{66407FE1-1A03-4631-A4D0-83A9FF5F51F4}">
      <dgm:prSet/>
      <dgm:spPr/>
      <dgm:t>
        <a:bodyPr/>
        <a:lstStyle/>
        <a:p>
          <a:endParaRPr lang="en-US"/>
        </a:p>
      </dgm:t>
    </dgm:pt>
    <dgm:pt modelId="{77D93198-3F44-4352-84D0-2C6A126C733F}" type="sibTrans" cxnId="{66407FE1-1A03-4631-A4D0-83A9FF5F51F4}">
      <dgm:prSet/>
      <dgm:spPr/>
      <dgm:t>
        <a:bodyPr/>
        <a:lstStyle/>
        <a:p>
          <a:endParaRPr lang="en-US"/>
        </a:p>
      </dgm:t>
    </dgm:pt>
    <dgm:pt modelId="{22F7540D-D36F-4D94-B771-5441E7A87AF7}">
      <dgm:prSet phldrT="[Text]"/>
      <dgm:spPr/>
      <dgm:t>
        <a:bodyPr/>
        <a:lstStyle/>
        <a:p>
          <a:r>
            <a:rPr lang="en-US" dirty="0"/>
            <a:t>There is no pay protection if you are removed from the trip</a:t>
          </a:r>
        </a:p>
      </dgm:t>
    </dgm:pt>
    <dgm:pt modelId="{0FEA2010-3BB1-4177-AF52-2FD7F43FE4B9}" type="parTrans" cxnId="{F10929C0-5692-4DA1-88FC-39F2A679D50C}">
      <dgm:prSet/>
      <dgm:spPr/>
      <dgm:t>
        <a:bodyPr/>
        <a:lstStyle/>
        <a:p>
          <a:endParaRPr lang="en-US"/>
        </a:p>
      </dgm:t>
    </dgm:pt>
    <dgm:pt modelId="{8E4326FA-3723-4D32-8461-128C730BB308}" type="sibTrans" cxnId="{F10929C0-5692-4DA1-88FC-39F2A679D50C}">
      <dgm:prSet/>
      <dgm:spPr/>
      <dgm:t>
        <a:bodyPr/>
        <a:lstStyle/>
        <a:p>
          <a:endParaRPr lang="en-US"/>
        </a:p>
      </dgm:t>
    </dgm:pt>
    <dgm:pt modelId="{668EA367-45FE-4FF1-B5F7-FE1AA17B8123}">
      <dgm:prSet phldrT="[Text]"/>
      <dgm:spPr/>
      <dgm:t>
        <a:bodyPr/>
        <a:lstStyle/>
        <a:p>
          <a:r>
            <a:rPr lang="en-US" dirty="0"/>
            <a:t>Rigs and Daily </a:t>
          </a:r>
          <a:r>
            <a:rPr lang="en-US" dirty="0" err="1"/>
            <a:t>Avg</a:t>
          </a:r>
          <a:r>
            <a:rPr lang="en-US" dirty="0"/>
            <a:t> do not apply</a:t>
          </a:r>
        </a:p>
      </dgm:t>
    </dgm:pt>
    <dgm:pt modelId="{8403292A-A15D-4F29-9AB5-BEA01F77946E}" type="parTrans" cxnId="{DE1A4AA8-3B30-4864-80C1-AD86E27265AC}">
      <dgm:prSet/>
      <dgm:spPr/>
      <dgm:t>
        <a:bodyPr/>
        <a:lstStyle/>
        <a:p>
          <a:endParaRPr lang="en-US"/>
        </a:p>
      </dgm:t>
    </dgm:pt>
    <dgm:pt modelId="{223673F2-71B5-40C0-BA60-E99A09D00218}" type="sibTrans" cxnId="{DE1A4AA8-3B30-4864-80C1-AD86E27265AC}">
      <dgm:prSet/>
      <dgm:spPr/>
      <dgm:t>
        <a:bodyPr/>
        <a:lstStyle/>
        <a:p>
          <a:endParaRPr lang="en-US"/>
        </a:p>
      </dgm:t>
    </dgm:pt>
    <dgm:pt modelId="{09DF61E2-6458-4C38-8A3E-8FFE20C41309}" type="pres">
      <dgm:prSet presAssocID="{C3D700AC-2C24-48EC-9FE7-4E5D15307BBE}" presName="rootnode" presStyleCnt="0">
        <dgm:presLayoutVars>
          <dgm:chMax/>
          <dgm:chPref/>
          <dgm:dir/>
          <dgm:animLvl val="lvl"/>
        </dgm:presLayoutVars>
      </dgm:prSet>
      <dgm:spPr/>
      <dgm:t>
        <a:bodyPr/>
        <a:lstStyle/>
        <a:p>
          <a:endParaRPr lang="en-US"/>
        </a:p>
      </dgm:t>
    </dgm:pt>
    <dgm:pt modelId="{91793715-CD85-4E5E-8813-614C1C73A19E}" type="pres">
      <dgm:prSet presAssocID="{58A32A84-118E-42E5-9E33-C97EF3D2A0C3}" presName="composite" presStyleCnt="0"/>
      <dgm:spPr/>
    </dgm:pt>
    <dgm:pt modelId="{0D9E82B9-C788-482E-8ABA-8727DD75BB9C}" type="pres">
      <dgm:prSet presAssocID="{58A32A84-118E-42E5-9E33-C97EF3D2A0C3}" presName="bentUpArrow1" presStyleLbl="alignImgPlace1" presStyleIdx="0" presStyleCnt="2" custLinFactNeighborX="24402" custLinFactNeighborY="3594"/>
      <dgm:spPr/>
    </dgm:pt>
    <dgm:pt modelId="{63C3C2BA-1E98-422C-A3B0-4FCE56C7C67F}" type="pres">
      <dgm:prSet presAssocID="{58A32A84-118E-42E5-9E33-C97EF3D2A0C3}" presName="ParentText" presStyleLbl="node1" presStyleIdx="0" presStyleCnt="3" custScaleX="169952">
        <dgm:presLayoutVars>
          <dgm:chMax val="1"/>
          <dgm:chPref val="1"/>
          <dgm:bulletEnabled val="1"/>
        </dgm:presLayoutVars>
      </dgm:prSet>
      <dgm:spPr/>
      <dgm:t>
        <a:bodyPr/>
        <a:lstStyle/>
        <a:p>
          <a:endParaRPr lang="en-US"/>
        </a:p>
      </dgm:t>
    </dgm:pt>
    <dgm:pt modelId="{768B3E99-56FF-499B-B70F-D27DDB1AFBCF}" type="pres">
      <dgm:prSet presAssocID="{58A32A84-118E-42E5-9E33-C97EF3D2A0C3}" presName="ChildText" presStyleLbl="revTx" presStyleIdx="0" presStyleCnt="2" custScaleX="403608" custLinFactX="100000" custLinFactNeighborX="105235" custLinFactNeighborY="1470">
        <dgm:presLayoutVars>
          <dgm:chMax val="0"/>
          <dgm:chPref val="0"/>
          <dgm:bulletEnabled val="1"/>
        </dgm:presLayoutVars>
      </dgm:prSet>
      <dgm:spPr/>
      <dgm:t>
        <a:bodyPr/>
        <a:lstStyle/>
        <a:p>
          <a:endParaRPr lang="en-US"/>
        </a:p>
      </dgm:t>
    </dgm:pt>
    <dgm:pt modelId="{C1B3BA5C-CB5C-49E2-BE4D-8162D17FF772}" type="pres">
      <dgm:prSet presAssocID="{3953328E-F763-4233-84D4-1D1C8A2579F0}" presName="sibTrans" presStyleCnt="0"/>
      <dgm:spPr/>
    </dgm:pt>
    <dgm:pt modelId="{04468AD9-FCA4-4881-AE8A-BE2A9D2E37FB}" type="pres">
      <dgm:prSet presAssocID="{C759D1C0-A1A2-4747-9990-7703E55E085D}" presName="composite" presStyleCnt="0"/>
      <dgm:spPr/>
    </dgm:pt>
    <dgm:pt modelId="{B0C1C81E-6BAE-44DE-BED4-F2A1BB948985}" type="pres">
      <dgm:prSet presAssocID="{C759D1C0-A1A2-4747-9990-7703E55E085D}" presName="bentUpArrow1" presStyleLbl="alignImgPlace1" presStyleIdx="1" presStyleCnt="2" custLinFactNeighborX="-7376" custLinFactNeighborY="-2799"/>
      <dgm:spPr/>
    </dgm:pt>
    <dgm:pt modelId="{7D7966B1-74C1-432E-92B5-55311CF1BFCC}" type="pres">
      <dgm:prSet presAssocID="{C759D1C0-A1A2-4747-9990-7703E55E085D}" presName="ParentText" presStyleLbl="node1" presStyleIdx="1" presStyleCnt="3" custScaleX="226750" custLinFactNeighborX="-18729" custLinFactNeighborY="-6532">
        <dgm:presLayoutVars>
          <dgm:chMax val="1"/>
          <dgm:chPref val="1"/>
          <dgm:bulletEnabled val="1"/>
        </dgm:presLayoutVars>
      </dgm:prSet>
      <dgm:spPr/>
      <dgm:t>
        <a:bodyPr/>
        <a:lstStyle/>
        <a:p>
          <a:endParaRPr lang="en-US"/>
        </a:p>
      </dgm:t>
    </dgm:pt>
    <dgm:pt modelId="{33AEB416-EE03-4DD5-8DCB-33B16564FB3B}" type="pres">
      <dgm:prSet presAssocID="{C759D1C0-A1A2-4747-9990-7703E55E085D}" presName="ChildText" presStyleLbl="revTx" presStyleIdx="1" presStyleCnt="2" custScaleX="198589" custLinFactX="22710" custLinFactNeighborX="100000" custLinFactNeighborY="4798">
        <dgm:presLayoutVars>
          <dgm:chMax val="0"/>
          <dgm:chPref val="0"/>
          <dgm:bulletEnabled val="1"/>
        </dgm:presLayoutVars>
      </dgm:prSet>
      <dgm:spPr/>
      <dgm:t>
        <a:bodyPr/>
        <a:lstStyle/>
        <a:p>
          <a:endParaRPr lang="en-US"/>
        </a:p>
      </dgm:t>
    </dgm:pt>
    <dgm:pt modelId="{5045E7E2-4504-45CD-B1CD-EC2B178CE1CB}" type="pres">
      <dgm:prSet presAssocID="{AA42EB12-8722-4B8B-B756-6B68BD020880}" presName="sibTrans" presStyleCnt="0"/>
      <dgm:spPr/>
    </dgm:pt>
    <dgm:pt modelId="{BAD596BF-ACF4-4551-A08F-572819BF6639}" type="pres">
      <dgm:prSet presAssocID="{22F7540D-D36F-4D94-B771-5441E7A87AF7}" presName="composite" presStyleCnt="0"/>
      <dgm:spPr/>
    </dgm:pt>
    <dgm:pt modelId="{40813E58-DBFC-462A-858C-2539EC7FB579}" type="pres">
      <dgm:prSet presAssocID="{22F7540D-D36F-4D94-B771-5441E7A87AF7}" presName="ParentText" presStyleLbl="node1" presStyleIdx="2" presStyleCnt="3" custScaleX="201042" custLinFactNeighborX="-7067" custLinFactNeighborY="-4157">
        <dgm:presLayoutVars>
          <dgm:chMax val="1"/>
          <dgm:chPref val="1"/>
          <dgm:bulletEnabled val="1"/>
        </dgm:presLayoutVars>
      </dgm:prSet>
      <dgm:spPr/>
      <dgm:t>
        <a:bodyPr/>
        <a:lstStyle/>
        <a:p>
          <a:endParaRPr lang="en-US"/>
        </a:p>
      </dgm:t>
    </dgm:pt>
  </dgm:ptLst>
  <dgm:cxnLst>
    <dgm:cxn modelId="{14435EC3-7004-498A-88C0-F5D065DDC0D8}" srcId="{58A32A84-118E-42E5-9E33-C97EF3D2A0C3}" destId="{E5A32A1F-C635-4F28-A360-6AA6A7AF6B98}" srcOrd="0" destOrd="0" parTransId="{2A2ECFC2-A51B-4B18-8B38-5724F473E026}" sibTransId="{6C7684DF-556B-4593-9B52-55544E55C697}"/>
    <dgm:cxn modelId="{C894BAC1-A0AD-4AF3-90E4-B55A05D6FFC4}" srcId="{C3D700AC-2C24-48EC-9FE7-4E5D15307BBE}" destId="{C759D1C0-A1A2-4747-9990-7703E55E085D}" srcOrd="1" destOrd="0" parTransId="{940C0A54-C472-4EE3-880F-DB935BF0E2AC}" sibTransId="{AA42EB12-8722-4B8B-B756-6B68BD020880}"/>
    <dgm:cxn modelId="{521EE228-3DD9-4BEC-B62A-DC5F1CF46FBE}" type="presOf" srcId="{58A32A84-118E-42E5-9E33-C97EF3D2A0C3}" destId="{63C3C2BA-1E98-422C-A3B0-4FCE56C7C67F}" srcOrd="0" destOrd="0" presId="urn:microsoft.com/office/officeart/2005/8/layout/StepDownProcess"/>
    <dgm:cxn modelId="{B6DF8B22-8D39-4AA1-8E84-160295BA42E2}" type="presOf" srcId="{22F7540D-D36F-4D94-B771-5441E7A87AF7}" destId="{40813E58-DBFC-462A-858C-2539EC7FB579}" srcOrd="0" destOrd="0" presId="urn:microsoft.com/office/officeart/2005/8/layout/StepDownProcess"/>
    <dgm:cxn modelId="{66407FE1-1A03-4631-A4D0-83A9FF5F51F4}" srcId="{C759D1C0-A1A2-4747-9990-7703E55E085D}" destId="{5880DCBB-0B5F-48A2-8AC1-BF7575EA43CE}" srcOrd="0" destOrd="0" parTransId="{6C989E98-728A-4782-95E5-226CCD6FDBF1}" sibTransId="{77D93198-3F44-4352-84D0-2C6A126C733F}"/>
    <dgm:cxn modelId="{F10929C0-5692-4DA1-88FC-39F2A679D50C}" srcId="{C3D700AC-2C24-48EC-9FE7-4E5D15307BBE}" destId="{22F7540D-D36F-4D94-B771-5441E7A87AF7}" srcOrd="2" destOrd="0" parTransId="{0FEA2010-3BB1-4177-AF52-2FD7F43FE4B9}" sibTransId="{8E4326FA-3723-4D32-8461-128C730BB308}"/>
    <dgm:cxn modelId="{9C380627-10C7-4DBC-BA73-2A0D9D253EA1}" type="presOf" srcId="{C759D1C0-A1A2-4747-9990-7703E55E085D}" destId="{7D7966B1-74C1-432E-92B5-55311CF1BFCC}" srcOrd="0" destOrd="0" presId="urn:microsoft.com/office/officeart/2005/8/layout/StepDownProcess"/>
    <dgm:cxn modelId="{F9BF74AF-546C-4EEF-9780-FFD4ED3170B7}" type="presOf" srcId="{E5A32A1F-C635-4F28-A360-6AA6A7AF6B98}" destId="{768B3E99-56FF-499B-B70F-D27DDB1AFBCF}" srcOrd="0" destOrd="0" presId="urn:microsoft.com/office/officeart/2005/8/layout/StepDownProcess"/>
    <dgm:cxn modelId="{162BC14C-0673-40E2-9728-88957AFDE439}" type="presOf" srcId="{C3D700AC-2C24-48EC-9FE7-4E5D15307BBE}" destId="{09DF61E2-6458-4C38-8A3E-8FFE20C41309}" srcOrd="0" destOrd="0" presId="urn:microsoft.com/office/officeart/2005/8/layout/StepDownProcess"/>
    <dgm:cxn modelId="{DE1A4AA8-3B30-4864-80C1-AD86E27265AC}" srcId="{C759D1C0-A1A2-4747-9990-7703E55E085D}" destId="{668EA367-45FE-4FF1-B5F7-FE1AA17B8123}" srcOrd="1" destOrd="0" parTransId="{8403292A-A15D-4F29-9AB5-BEA01F77946E}" sibTransId="{223673F2-71B5-40C0-BA60-E99A09D00218}"/>
    <dgm:cxn modelId="{4F4EA365-FEFA-4CFB-92C7-1B0D259D76DD}" type="presOf" srcId="{5880DCBB-0B5F-48A2-8AC1-BF7575EA43CE}" destId="{33AEB416-EE03-4DD5-8DCB-33B16564FB3B}" srcOrd="0" destOrd="0" presId="urn:microsoft.com/office/officeart/2005/8/layout/StepDownProcess"/>
    <dgm:cxn modelId="{996F3F15-1915-49CF-9479-35C1EEDF1D6B}" srcId="{C3D700AC-2C24-48EC-9FE7-4E5D15307BBE}" destId="{58A32A84-118E-42E5-9E33-C97EF3D2A0C3}" srcOrd="0" destOrd="0" parTransId="{840F2189-7236-46E5-BA60-B92C8CD06176}" sibTransId="{3953328E-F763-4233-84D4-1D1C8A2579F0}"/>
    <dgm:cxn modelId="{3B8D4FB4-CDB8-44F3-B7FE-0B98C7E690DE}" type="presOf" srcId="{668EA367-45FE-4FF1-B5F7-FE1AA17B8123}" destId="{33AEB416-EE03-4DD5-8DCB-33B16564FB3B}" srcOrd="0" destOrd="1" presId="urn:microsoft.com/office/officeart/2005/8/layout/StepDownProcess"/>
    <dgm:cxn modelId="{0B771EEF-D19D-4210-8452-3B7F811A5E04}" type="presParOf" srcId="{09DF61E2-6458-4C38-8A3E-8FFE20C41309}" destId="{91793715-CD85-4E5E-8813-614C1C73A19E}" srcOrd="0" destOrd="0" presId="urn:microsoft.com/office/officeart/2005/8/layout/StepDownProcess"/>
    <dgm:cxn modelId="{CE966142-DDA0-433D-94B5-5B8F92E73A15}" type="presParOf" srcId="{91793715-CD85-4E5E-8813-614C1C73A19E}" destId="{0D9E82B9-C788-482E-8ABA-8727DD75BB9C}" srcOrd="0" destOrd="0" presId="urn:microsoft.com/office/officeart/2005/8/layout/StepDownProcess"/>
    <dgm:cxn modelId="{5DE50A8A-C5E5-4BF5-A2A2-EF7ABF104001}" type="presParOf" srcId="{91793715-CD85-4E5E-8813-614C1C73A19E}" destId="{63C3C2BA-1E98-422C-A3B0-4FCE56C7C67F}" srcOrd="1" destOrd="0" presId="urn:microsoft.com/office/officeart/2005/8/layout/StepDownProcess"/>
    <dgm:cxn modelId="{71A0C09F-0F34-4A76-95AB-DF7A2B46FFD8}" type="presParOf" srcId="{91793715-CD85-4E5E-8813-614C1C73A19E}" destId="{768B3E99-56FF-499B-B70F-D27DDB1AFBCF}" srcOrd="2" destOrd="0" presId="urn:microsoft.com/office/officeart/2005/8/layout/StepDownProcess"/>
    <dgm:cxn modelId="{29ED8405-F24E-497A-9621-A4F2CC13EEBC}" type="presParOf" srcId="{09DF61E2-6458-4C38-8A3E-8FFE20C41309}" destId="{C1B3BA5C-CB5C-49E2-BE4D-8162D17FF772}" srcOrd="1" destOrd="0" presId="urn:microsoft.com/office/officeart/2005/8/layout/StepDownProcess"/>
    <dgm:cxn modelId="{5DC7C193-21EB-49D2-9F9D-B5C9F933692A}" type="presParOf" srcId="{09DF61E2-6458-4C38-8A3E-8FFE20C41309}" destId="{04468AD9-FCA4-4881-AE8A-BE2A9D2E37FB}" srcOrd="2" destOrd="0" presId="urn:microsoft.com/office/officeart/2005/8/layout/StepDownProcess"/>
    <dgm:cxn modelId="{F2F4A014-9E0E-4B4A-9D15-5A9AC6B2DBEC}" type="presParOf" srcId="{04468AD9-FCA4-4881-AE8A-BE2A9D2E37FB}" destId="{B0C1C81E-6BAE-44DE-BED4-F2A1BB948985}" srcOrd="0" destOrd="0" presId="urn:microsoft.com/office/officeart/2005/8/layout/StepDownProcess"/>
    <dgm:cxn modelId="{C223D9BA-8902-475B-9487-A06FFF3AFA0E}" type="presParOf" srcId="{04468AD9-FCA4-4881-AE8A-BE2A9D2E37FB}" destId="{7D7966B1-74C1-432E-92B5-55311CF1BFCC}" srcOrd="1" destOrd="0" presId="urn:microsoft.com/office/officeart/2005/8/layout/StepDownProcess"/>
    <dgm:cxn modelId="{47D5738B-F9F2-4B80-B17D-4DF7E2EB360C}" type="presParOf" srcId="{04468AD9-FCA4-4881-AE8A-BE2A9D2E37FB}" destId="{33AEB416-EE03-4DD5-8DCB-33B16564FB3B}" srcOrd="2" destOrd="0" presId="urn:microsoft.com/office/officeart/2005/8/layout/StepDownProcess"/>
    <dgm:cxn modelId="{7612EDB0-EF25-4629-B37B-8401FD55207F}" type="presParOf" srcId="{09DF61E2-6458-4C38-8A3E-8FFE20C41309}" destId="{5045E7E2-4504-45CD-B1CD-EC2B178CE1CB}" srcOrd="3" destOrd="0" presId="urn:microsoft.com/office/officeart/2005/8/layout/StepDownProcess"/>
    <dgm:cxn modelId="{36A17C4E-7DB3-42B3-9DC6-D19DA799063D}" type="presParOf" srcId="{09DF61E2-6458-4C38-8A3E-8FFE20C41309}" destId="{BAD596BF-ACF4-4551-A08F-572819BF6639}" srcOrd="4" destOrd="0" presId="urn:microsoft.com/office/officeart/2005/8/layout/StepDownProcess"/>
    <dgm:cxn modelId="{54BDA7F6-8EAD-408E-973D-05ECE2FD6A4D}" type="presParOf" srcId="{BAD596BF-ACF4-4551-A08F-572819BF6639}" destId="{40813E58-DBFC-462A-858C-2539EC7FB57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B11F28D-E6B5-4D13-8D5C-77749208E14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2E28C9A-7077-4373-97BB-90D42AA736FC}">
      <dgm:prSet phldrT="[Text]" custT="1"/>
      <dgm:spPr/>
      <dgm:t>
        <a:bodyPr/>
        <a:lstStyle/>
        <a:p>
          <a:pPr>
            <a:buNone/>
          </a:pPr>
          <a:r>
            <a:rPr lang="en-US" sz="1800" dirty="0"/>
            <a:t>If the trip passes through base split you off at the latest point prior to becoming illegal. If you do not pass back thru base, then split off at point you become illegal and DH back to base.</a:t>
          </a:r>
        </a:p>
      </dgm:t>
    </dgm:pt>
    <dgm:pt modelId="{2EDB600E-5F13-4485-B7B5-98A202B12FFC}" type="parTrans" cxnId="{B116DE8C-B08A-4C45-9396-DCD6963AF00E}">
      <dgm:prSet/>
      <dgm:spPr/>
      <dgm:t>
        <a:bodyPr/>
        <a:lstStyle/>
        <a:p>
          <a:endParaRPr lang="en-US"/>
        </a:p>
      </dgm:t>
    </dgm:pt>
    <dgm:pt modelId="{B7DF1B84-FA35-44A1-8893-59C31D7A9A2F}" type="sibTrans" cxnId="{B116DE8C-B08A-4C45-9396-DCD6963AF00E}">
      <dgm:prSet/>
      <dgm:spPr/>
      <dgm:t>
        <a:bodyPr/>
        <a:lstStyle/>
        <a:p>
          <a:endParaRPr lang="en-US"/>
        </a:p>
      </dgm:t>
    </dgm:pt>
    <dgm:pt modelId="{E197313A-4AC2-4B39-A1DE-C087D8B198CC}">
      <dgm:prSet/>
      <dgm:spPr/>
      <dgm:t>
        <a:bodyPr/>
        <a:lstStyle/>
        <a:p>
          <a:r>
            <a:rPr lang="en-US" dirty="0"/>
            <a:t>You become </a:t>
          </a:r>
          <a:r>
            <a:rPr lang="en-US" b="1" dirty="0"/>
            <a:t>FAR</a:t>
          </a:r>
          <a:r>
            <a:rPr lang="en-US" dirty="0"/>
            <a:t> illegal after you originate your trip</a:t>
          </a:r>
        </a:p>
        <a:p>
          <a:r>
            <a:rPr lang="en-US" dirty="0"/>
            <a:t>10.K.3</a:t>
          </a:r>
        </a:p>
      </dgm:t>
    </dgm:pt>
    <dgm:pt modelId="{09019ABF-4330-44B7-AEA4-B50ED1EA3048}" type="parTrans" cxnId="{73A7E38F-2699-452B-9961-A5A06135F37A}">
      <dgm:prSet/>
      <dgm:spPr/>
      <dgm:t>
        <a:bodyPr/>
        <a:lstStyle/>
        <a:p>
          <a:endParaRPr lang="en-US"/>
        </a:p>
      </dgm:t>
    </dgm:pt>
    <dgm:pt modelId="{8B7ABBBB-08C7-4FC4-8479-9042EA85EBE7}" type="sibTrans" cxnId="{73A7E38F-2699-452B-9961-A5A06135F37A}">
      <dgm:prSet/>
      <dgm:spPr/>
      <dgm:t>
        <a:bodyPr/>
        <a:lstStyle/>
        <a:p>
          <a:endParaRPr lang="en-US"/>
        </a:p>
      </dgm:t>
    </dgm:pt>
    <dgm:pt modelId="{5595B040-8A1E-4D5B-8B61-2D5061C45CD5}">
      <dgm:prSet/>
      <dgm:spPr/>
      <dgm:t>
        <a:bodyPr/>
        <a:lstStyle/>
        <a:p>
          <a:r>
            <a:rPr lang="en-US" dirty="0"/>
            <a:t>Before you report it’s known you were legal to originate but </a:t>
          </a:r>
          <a:r>
            <a:rPr lang="en-US" b="1" dirty="0"/>
            <a:t>FAR</a:t>
          </a:r>
          <a:r>
            <a:rPr lang="en-US" dirty="0"/>
            <a:t> illegal to complete your sequence</a:t>
          </a:r>
        </a:p>
        <a:p>
          <a:r>
            <a:rPr lang="en-US" dirty="0"/>
            <a:t>10.K.2</a:t>
          </a:r>
        </a:p>
      </dgm:t>
    </dgm:pt>
    <dgm:pt modelId="{928D8CE5-8D88-4F50-AB44-452F3D019EA0}" type="parTrans" cxnId="{42C2617F-69C0-40E4-971F-5B3BD8603180}">
      <dgm:prSet/>
      <dgm:spPr/>
      <dgm:t>
        <a:bodyPr/>
        <a:lstStyle/>
        <a:p>
          <a:endParaRPr lang="en-US"/>
        </a:p>
      </dgm:t>
    </dgm:pt>
    <dgm:pt modelId="{017261E2-DB83-4226-AC2D-C6A16652FF6C}" type="sibTrans" cxnId="{42C2617F-69C0-40E4-971F-5B3BD8603180}">
      <dgm:prSet/>
      <dgm:spPr/>
      <dgm:t>
        <a:bodyPr/>
        <a:lstStyle/>
        <a:p>
          <a:endParaRPr lang="en-US"/>
        </a:p>
      </dgm:t>
    </dgm:pt>
    <dgm:pt modelId="{A0D20626-7E2A-4436-B9F4-2F6CAC1B211E}">
      <dgm:prSet/>
      <dgm:spPr>
        <a:solidFill>
          <a:schemeClr val="accent2">
            <a:lumMod val="75000"/>
          </a:schemeClr>
        </a:solidFill>
      </dgm:spPr>
      <dgm:t>
        <a:bodyPr/>
        <a:lstStyle/>
        <a:p>
          <a:r>
            <a:rPr lang="en-US" dirty="0"/>
            <a:t>24/7</a:t>
          </a:r>
        </a:p>
        <a:p>
          <a:r>
            <a:rPr lang="en-US" dirty="0"/>
            <a:t>FAR Rest</a:t>
          </a:r>
        </a:p>
      </dgm:t>
    </dgm:pt>
    <dgm:pt modelId="{85C3FB02-E266-4DA6-9E43-AB7534BB9949}" type="parTrans" cxnId="{3AD1F37F-1DD2-4E0F-80C7-87380A336A9B}">
      <dgm:prSet/>
      <dgm:spPr/>
      <dgm:t>
        <a:bodyPr/>
        <a:lstStyle/>
        <a:p>
          <a:endParaRPr lang="en-US"/>
        </a:p>
      </dgm:t>
    </dgm:pt>
    <dgm:pt modelId="{0E910A36-44D5-4731-8BEA-3805096C5DE9}" type="sibTrans" cxnId="{3AD1F37F-1DD2-4E0F-80C7-87380A336A9B}">
      <dgm:prSet/>
      <dgm:spPr/>
      <dgm:t>
        <a:bodyPr/>
        <a:lstStyle/>
        <a:p>
          <a:endParaRPr lang="en-US"/>
        </a:p>
      </dgm:t>
    </dgm:pt>
    <dgm:pt modelId="{88BF0585-4BC7-45F1-8930-6AAE5265FA6D}" type="pres">
      <dgm:prSet presAssocID="{8B11F28D-E6B5-4D13-8D5C-77749208E14B}" presName="cycle" presStyleCnt="0">
        <dgm:presLayoutVars>
          <dgm:chMax val="1"/>
          <dgm:dir/>
          <dgm:animLvl val="ctr"/>
          <dgm:resizeHandles val="exact"/>
        </dgm:presLayoutVars>
      </dgm:prSet>
      <dgm:spPr/>
      <dgm:t>
        <a:bodyPr/>
        <a:lstStyle/>
        <a:p>
          <a:endParaRPr lang="en-US"/>
        </a:p>
      </dgm:t>
    </dgm:pt>
    <dgm:pt modelId="{5223CD6E-3E5B-4DC9-AFC7-F83FFCA634E3}" type="pres">
      <dgm:prSet presAssocID="{32E28C9A-7077-4373-97BB-90D42AA736FC}" presName="centerShape" presStyleLbl="node0" presStyleIdx="0" presStyleCnt="1" custScaleX="154748" custScaleY="117779" custLinFactNeighborX="-1128" custLinFactNeighborY="-3792"/>
      <dgm:spPr/>
      <dgm:t>
        <a:bodyPr/>
        <a:lstStyle/>
        <a:p>
          <a:endParaRPr lang="en-US"/>
        </a:p>
      </dgm:t>
    </dgm:pt>
    <dgm:pt modelId="{AA2AEF1B-97A2-4E4B-9B21-5966A68C3EEF}" type="pres">
      <dgm:prSet presAssocID="{928D8CE5-8D88-4F50-AB44-452F3D019EA0}" presName="parTrans" presStyleLbl="bgSibTrans2D1" presStyleIdx="0" presStyleCnt="3" custScaleX="51420" custLinFactNeighborX="16444" custLinFactNeighborY="82542"/>
      <dgm:spPr/>
      <dgm:t>
        <a:bodyPr/>
        <a:lstStyle/>
        <a:p>
          <a:endParaRPr lang="en-US"/>
        </a:p>
      </dgm:t>
    </dgm:pt>
    <dgm:pt modelId="{73A84EB0-B4CD-45C5-8C66-8EB480274D7C}" type="pres">
      <dgm:prSet presAssocID="{5595B040-8A1E-4D5B-8B61-2D5061C45CD5}" presName="node" presStyleLbl="node1" presStyleIdx="0" presStyleCnt="3" custScaleX="127283" custScaleY="134089" custRadScaleRad="141530" custRadScaleInc="-761">
        <dgm:presLayoutVars>
          <dgm:bulletEnabled val="1"/>
        </dgm:presLayoutVars>
      </dgm:prSet>
      <dgm:spPr/>
      <dgm:t>
        <a:bodyPr/>
        <a:lstStyle/>
        <a:p>
          <a:endParaRPr lang="en-US"/>
        </a:p>
      </dgm:t>
    </dgm:pt>
    <dgm:pt modelId="{2C8ADDE7-0B67-43B5-97BB-7B1E141FB9E6}" type="pres">
      <dgm:prSet presAssocID="{85C3FB02-E266-4DA6-9E43-AB7534BB9949}" presName="parTrans" presStyleLbl="bgSibTrans2D1" presStyleIdx="1" presStyleCnt="3" custFlipVert="0" custFlipHor="0" custScaleX="2552" custScaleY="10051" custLinFactNeighborX="-596" custLinFactNeighborY="45363"/>
      <dgm:spPr/>
      <dgm:t>
        <a:bodyPr/>
        <a:lstStyle/>
        <a:p>
          <a:endParaRPr lang="en-US"/>
        </a:p>
      </dgm:t>
    </dgm:pt>
    <dgm:pt modelId="{772F6651-6C5C-4D6B-8B99-6F02A0B4A098}" type="pres">
      <dgm:prSet presAssocID="{A0D20626-7E2A-4436-B9F4-2F6CAC1B211E}" presName="node" presStyleLbl="node1" presStyleIdx="1" presStyleCnt="3" custScaleX="100384" custScaleY="72128" custRadScaleRad="79879" custRadScaleInc="-997">
        <dgm:presLayoutVars>
          <dgm:bulletEnabled val="1"/>
        </dgm:presLayoutVars>
      </dgm:prSet>
      <dgm:spPr/>
      <dgm:t>
        <a:bodyPr/>
        <a:lstStyle/>
        <a:p>
          <a:endParaRPr lang="en-US"/>
        </a:p>
      </dgm:t>
    </dgm:pt>
    <dgm:pt modelId="{53AA0935-8DC8-41D6-8B20-C1515271CF21}" type="pres">
      <dgm:prSet presAssocID="{09019ABF-4330-44B7-AEA4-B50ED1EA3048}" presName="parTrans" presStyleLbl="bgSibTrans2D1" presStyleIdx="2" presStyleCnt="3" custScaleX="52346" custLinFactNeighborX="-18573" custLinFactNeighborY="73661"/>
      <dgm:spPr/>
      <dgm:t>
        <a:bodyPr/>
        <a:lstStyle/>
        <a:p>
          <a:endParaRPr lang="en-US"/>
        </a:p>
      </dgm:t>
    </dgm:pt>
    <dgm:pt modelId="{03E13E4C-F7BE-4CB7-AF2D-B2CF1A35DA70}" type="pres">
      <dgm:prSet presAssocID="{E197313A-4AC2-4B39-A1DE-C087D8B198CC}" presName="node" presStyleLbl="node1" presStyleIdx="2" presStyleCnt="3" custScaleX="134267" custScaleY="132230" custRadScaleRad="137525" custRadScaleInc="-383">
        <dgm:presLayoutVars>
          <dgm:bulletEnabled val="1"/>
        </dgm:presLayoutVars>
      </dgm:prSet>
      <dgm:spPr/>
      <dgm:t>
        <a:bodyPr/>
        <a:lstStyle/>
        <a:p>
          <a:endParaRPr lang="en-US"/>
        </a:p>
      </dgm:t>
    </dgm:pt>
  </dgm:ptLst>
  <dgm:cxnLst>
    <dgm:cxn modelId="{DA8E596C-9BDB-4D00-AB5A-91C99D67F4C9}" type="presOf" srcId="{928D8CE5-8D88-4F50-AB44-452F3D019EA0}" destId="{AA2AEF1B-97A2-4E4B-9B21-5966A68C3EEF}" srcOrd="0" destOrd="0" presId="urn:microsoft.com/office/officeart/2005/8/layout/radial4"/>
    <dgm:cxn modelId="{B116DE8C-B08A-4C45-9396-DCD6963AF00E}" srcId="{8B11F28D-E6B5-4D13-8D5C-77749208E14B}" destId="{32E28C9A-7077-4373-97BB-90D42AA736FC}" srcOrd="0" destOrd="0" parTransId="{2EDB600E-5F13-4485-B7B5-98A202B12FFC}" sibTransId="{B7DF1B84-FA35-44A1-8893-59C31D7A9A2F}"/>
    <dgm:cxn modelId="{42C2617F-69C0-40E4-971F-5B3BD8603180}" srcId="{32E28C9A-7077-4373-97BB-90D42AA736FC}" destId="{5595B040-8A1E-4D5B-8B61-2D5061C45CD5}" srcOrd="0" destOrd="0" parTransId="{928D8CE5-8D88-4F50-AB44-452F3D019EA0}" sibTransId="{017261E2-DB83-4226-AC2D-C6A16652FF6C}"/>
    <dgm:cxn modelId="{935BB7F2-4A88-452B-B1E3-B1B0C0F833BF}" type="presOf" srcId="{5595B040-8A1E-4D5B-8B61-2D5061C45CD5}" destId="{73A84EB0-B4CD-45C5-8C66-8EB480274D7C}" srcOrd="0" destOrd="0" presId="urn:microsoft.com/office/officeart/2005/8/layout/radial4"/>
    <dgm:cxn modelId="{3AD1F37F-1DD2-4E0F-80C7-87380A336A9B}" srcId="{32E28C9A-7077-4373-97BB-90D42AA736FC}" destId="{A0D20626-7E2A-4436-B9F4-2F6CAC1B211E}" srcOrd="1" destOrd="0" parTransId="{85C3FB02-E266-4DA6-9E43-AB7534BB9949}" sibTransId="{0E910A36-44D5-4731-8BEA-3805096C5DE9}"/>
    <dgm:cxn modelId="{AAEBE8FE-358D-48B5-8435-C8F66BBD4F04}" type="presOf" srcId="{A0D20626-7E2A-4436-B9F4-2F6CAC1B211E}" destId="{772F6651-6C5C-4D6B-8B99-6F02A0B4A098}" srcOrd="0" destOrd="0" presId="urn:microsoft.com/office/officeart/2005/8/layout/radial4"/>
    <dgm:cxn modelId="{F068A9E1-3707-4FBE-AB53-9ECA3B545CB1}" type="presOf" srcId="{32E28C9A-7077-4373-97BB-90D42AA736FC}" destId="{5223CD6E-3E5B-4DC9-AFC7-F83FFCA634E3}" srcOrd="0" destOrd="0" presId="urn:microsoft.com/office/officeart/2005/8/layout/radial4"/>
    <dgm:cxn modelId="{047EEA9A-83A1-4E86-854B-A2CB5CD66866}" type="presOf" srcId="{E197313A-4AC2-4B39-A1DE-C087D8B198CC}" destId="{03E13E4C-F7BE-4CB7-AF2D-B2CF1A35DA70}" srcOrd="0" destOrd="0" presId="urn:microsoft.com/office/officeart/2005/8/layout/radial4"/>
    <dgm:cxn modelId="{3F8ACD8A-C4F9-400E-89F7-DE18444531F5}" type="presOf" srcId="{8B11F28D-E6B5-4D13-8D5C-77749208E14B}" destId="{88BF0585-4BC7-45F1-8930-6AAE5265FA6D}" srcOrd="0" destOrd="0" presId="urn:microsoft.com/office/officeart/2005/8/layout/radial4"/>
    <dgm:cxn modelId="{9461CEAA-699B-41D1-A3DE-2697C778A05D}" type="presOf" srcId="{85C3FB02-E266-4DA6-9E43-AB7534BB9949}" destId="{2C8ADDE7-0B67-43B5-97BB-7B1E141FB9E6}" srcOrd="0" destOrd="0" presId="urn:microsoft.com/office/officeart/2005/8/layout/radial4"/>
    <dgm:cxn modelId="{73A7E38F-2699-452B-9961-A5A06135F37A}" srcId="{32E28C9A-7077-4373-97BB-90D42AA736FC}" destId="{E197313A-4AC2-4B39-A1DE-C087D8B198CC}" srcOrd="2" destOrd="0" parTransId="{09019ABF-4330-44B7-AEA4-B50ED1EA3048}" sibTransId="{8B7ABBBB-08C7-4FC4-8479-9042EA85EBE7}"/>
    <dgm:cxn modelId="{6B47E5D4-33C8-4BDA-8B69-88FB180DDDC9}" type="presOf" srcId="{09019ABF-4330-44B7-AEA4-B50ED1EA3048}" destId="{53AA0935-8DC8-41D6-8B20-C1515271CF21}" srcOrd="0" destOrd="0" presId="urn:microsoft.com/office/officeart/2005/8/layout/radial4"/>
    <dgm:cxn modelId="{888C2B18-4174-4888-84DD-BEB76817ED22}" type="presParOf" srcId="{88BF0585-4BC7-45F1-8930-6AAE5265FA6D}" destId="{5223CD6E-3E5B-4DC9-AFC7-F83FFCA634E3}" srcOrd="0" destOrd="0" presId="urn:microsoft.com/office/officeart/2005/8/layout/radial4"/>
    <dgm:cxn modelId="{3A20C58E-C80A-4DF5-B350-4F9EEFC39497}" type="presParOf" srcId="{88BF0585-4BC7-45F1-8930-6AAE5265FA6D}" destId="{AA2AEF1B-97A2-4E4B-9B21-5966A68C3EEF}" srcOrd="1" destOrd="0" presId="urn:microsoft.com/office/officeart/2005/8/layout/radial4"/>
    <dgm:cxn modelId="{6F9592A9-4A54-43C6-938E-B70E311B5C5B}" type="presParOf" srcId="{88BF0585-4BC7-45F1-8930-6AAE5265FA6D}" destId="{73A84EB0-B4CD-45C5-8C66-8EB480274D7C}" srcOrd="2" destOrd="0" presId="urn:microsoft.com/office/officeart/2005/8/layout/radial4"/>
    <dgm:cxn modelId="{26143217-9CB9-4DA3-8380-B38AF8734DC0}" type="presParOf" srcId="{88BF0585-4BC7-45F1-8930-6AAE5265FA6D}" destId="{2C8ADDE7-0B67-43B5-97BB-7B1E141FB9E6}" srcOrd="3" destOrd="0" presId="urn:microsoft.com/office/officeart/2005/8/layout/radial4"/>
    <dgm:cxn modelId="{E02B876C-0E52-4F41-ACC8-14D046C0C208}" type="presParOf" srcId="{88BF0585-4BC7-45F1-8930-6AAE5265FA6D}" destId="{772F6651-6C5C-4D6B-8B99-6F02A0B4A098}" srcOrd="4" destOrd="0" presId="urn:microsoft.com/office/officeart/2005/8/layout/radial4"/>
    <dgm:cxn modelId="{15A9FC1B-7BD0-411B-86D0-882A52463BA2}" type="presParOf" srcId="{88BF0585-4BC7-45F1-8930-6AAE5265FA6D}" destId="{53AA0935-8DC8-41D6-8B20-C1515271CF21}" srcOrd="5" destOrd="0" presId="urn:microsoft.com/office/officeart/2005/8/layout/radial4"/>
    <dgm:cxn modelId="{C664F6A1-1E4E-46B8-AF9B-96759FFC6E43}" type="presParOf" srcId="{88BF0585-4BC7-45F1-8930-6AAE5265FA6D}" destId="{03E13E4C-F7BE-4CB7-AF2D-B2CF1A35DA70}"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80F1D-4D0D-4B2D-9D31-61F2DC6ADDF0}">
      <dsp:nvSpPr>
        <dsp:cNvPr id="0" name=""/>
        <dsp:cNvSpPr/>
      </dsp:nvSpPr>
      <dsp:spPr>
        <a:xfrm>
          <a:off x="0" y="0"/>
          <a:ext cx="6714978" cy="9849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None/>
          </a:pPr>
          <a:r>
            <a:rPr lang="en-US" sz="1600" kern="1200" dirty="0"/>
            <a:t>Reschedule FA only as necessary in order to </a:t>
          </a:r>
          <a:r>
            <a:rPr lang="en-US" sz="1600" b="1" u="sng" kern="1200" dirty="0"/>
            <a:t>prevent a delay or cancellation </a:t>
          </a:r>
        </a:p>
        <a:p>
          <a:pPr lvl="0" algn="l" defTabSz="711200">
            <a:lnSpc>
              <a:spcPct val="90000"/>
            </a:lnSpc>
            <a:spcBef>
              <a:spcPct val="0"/>
            </a:spcBef>
            <a:spcAft>
              <a:spcPct val="35000"/>
            </a:spcAft>
            <a:buNone/>
          </a:pPr>
          <a:r>
            <a:rPr lang="en-US" sz="1600" kern="1200" dirty="0"/>
            <a:t>(no Reserves available)</a:t>
          </a:r>
        </a:p>
      </dsp:txBody>
      <dsp:txXfrm>
        <a:off x="28847" y="28847"/>
        <a:ext cx="5568962" cy="927212"/>
      </dsp:txXfrm>
    </dsp:sp>
    <dsp:sp modelId="{B3B1FFA9-8961-4E96-826C-E29701E8CE98}">
      <dsp:nvSpPr>
        <dsp:cNvPr id="0" name=""/>
        <dsp:cNvSpPr/>
      </dsp:nvSpPr>
      <dsp:spPr>
        <a:xfrm>
          <a:off x="562379" y="1163980"/>
          <a:ext cx="6714978" cy="9849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a:t>In IROPS these provisions are intended for orderly rescheduling procedures </a:t>
          </a:r>
        </a:p>
      </dsp:txBody>
      <dsp:txXfrm>
        <a:off x="591226" y="1192827"/>
        <a:ext cx="5454715" cy="927212"/>
      </dsp:txXfrm>
    </dsp:sp>
    <dsp:sp modelId="{6E85D63F-6B97-4FE5-8ACA-21520D31F9D4}">
      <dsp:nvSpPr>
        <dsp:cNvPr id="0" name=""/>
        <dsp:cNvSpPr/>
      </dsp:nvSpPr>
      <dsp:spPr>
        <a:xfrm>
          <a:off x="1116365" y="2327960"/>
          <a:ext cx="6714978" cy="9849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SzPct val="100000"/>
            <a:buFont typeface="Wingdings" panose="05000000000000000000" pitchFamily="2" charset="2"/>
            <a:buChar char="Ø"/>
          </a:pPr>
          <a:r>
            <a:rPr lang="en-US" sz="1600" kern="1200" dirty="0">
              <a:solidFill>
                <a:schemeClr val="bg1"/>
              </a:solidFill>
            </a:rPr>
            <a:t>Reasonable effort to reschedule the entire crew together</a:t>
          </a:r>
        </a:p>
      </dsp:txBody>
      <dsp:txXfrm>
        <a:off x="1145212" y="2356807"/>
        <a:ext cx="5463109" cy="927212"/>
      </dsp:txXfrm>
    </dsp:sp>
    <dsp:sp modelId="{F37EF708-D6E2-4363-A3CE-4996AEC73E16}">
      <dsp:nvSpPr>
        <dsp:cNvPr id="0" name=""/>
        <dsp:cNvSpPr/>
      </dsp:nvSpPr>
      <dsp:spPr>
        <a:xfrm>
          <a:off x="1678744" y="3491940"/>
          <a:ext cx="6714978" cy="9849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buSzPct val="100000"/>
            <a:buNone/>
          </a:pPr>
          <a:r>
            <a:rPr lang="en-US" sz="1600" kern="1200" dirty="0">
              <a:solidFill>
                <a:schemeClr val="bg1"/>
              </a:solidFill>
            </a:rPr>
            <a:t>If full crew is not needed, </a:t>
          </a:r>
        </a:p>
        <a:p>
          <a:pPr lvl="0" algn="l" defTabSz="711200">
            <a:lnSpc>
              <a:spcPct val="90000"/>
            </a:lnSpc>
            <a:spcBef>
              <a:spcPct val="0"/>
            </a:spcBef>
            <a:spcAft>
              <a:spcPct val="35000"/>
            </a:spcAft>
            <a:buSzPct val="100000"/>
            <a:buNone/>
          </a:pPr>
          <a:r>
            <a:rPr lang="en-US" sz="1600" kern="1200" dirty="0">
              <a:solidFill>
                <a:schemeClr val="bg1"/>
              </a:solidFill>
            </a:rPr>
            <a:t>	Offered in seniority order or </a:t>
          </a:r>
        </a:p>
        <a:p>
          <a:pPr lvl="0" algn="l" defTabSz="711200">
            <a:lnSpc>
              <a:spcPct val="90000"/>
            </a:lnSpc>
            <a:spcBef>
              <a:spcPct val="0"/>
            </a:spcBef>
            <a:spcAft>
              <a:spcPct val="35000"/>
            </a:spcAft>
            <a:buSzPct val="100000"/>
            <a:buNone/>
          </a:pPr>
          <a:r>
            <a:rPr lang="en-US" sz="1600" kern="1200" dirty="0">
              <a:solidFill>
                <a:schemeClr val="bg1"/>
              </a:solidFill>
            </a:rPr>
            <a:t>		Assigned in inverse seniority order </a:t>
          </a:r>
        </a:p>
      </dsp:txBody>
      <dsp:txXfrm>
        <a:off x="1707591" y="3520787"/>
        <a:ext cx="5454715" cy="927212"/>
      </dsp:txXfrm>
    </dsp:sp>
    <dsp:sp modelId="{EF0139AA-8861-4458-829F-1D8B8742F2D2}">
      <dsp:nvSpPr>
        <dsp:cNvPr id="0" name=""/>
        <dsp:cNvSpPr/>
      </dsp:nvSpPr>
      <dsp:spPr>
        <a:xfrm>
          <a:off x="6074789" y="754348"/>
          <a:ext cx="640189" cy="6401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218832" y="754348"/>
        <a:ext cx="352103" cy="481742"/>
      </dsp:txXfrm>
    </dsp:sp>
    <dsp:sp modelId="{8448A317-CC6D-4369-ACC7-ABD6CB02835C}">
      <dsp:nvSpPr>
        <dsp:cNvPr id="0" name=""/>
        <dsp:cNvSpPr/>
      </dsp:nvSpPr>
      <dsp:spPr>
        <a:xfrm>
          <a:off x="6637168" y="1918328"/>
          <a:ext cx="640189" cy="6401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6781211" y="1918328"/>
        <a:ext cx="352103" cy="481742"/>
      </dsp:txXfrm>
    </dsp:sp>
    <dsp:sp modelId="{464FD900-0E7D-4937-A330-7E5233BCFA8A}">
      <dsp:nvSpPr>
        <dsp:cNvPr id="0" name=""/>
        <dsp:cNvSpPr/>
      </dsp:nvSpPr>
      <dsp:spPr>
        <a:xfrm>
          <a:off x="7191154" y="3082309"/>
          <a:ext cx="640189" cy="64018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a:p>
      </dsp:txBody>
      <dsp:txXfrm>
        <a:off x="7335197" y="3082309"/>
        <a:ext cx="352103" cy="4817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77ECE-CC06-4236-8FBC-821E55FDFE6F}">
      <dsp:nvSpPr>
        <dsp:cNvPr id="0" name=""/>
        <dsp:cNvSpPr/>
      </dsp:nvSpPr>
      <dsp:spPr>
        <a:xfrm>
          <a:off x="609599" y="0"/>
          <a:ext cx="6908800" cy="524776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A1A0B-CE1B-40F5-BED8-43BF17C7F872}">
      <dsp:nvSpPr>
        <dsp:cNvPr id="0" name=""/>
        <dsp:cNvSpPr/>
      </dsp:nvSpPr>
      <dsp:spPr>
        <a:xfrm>
          <a:off x="8731" y="1574329"/>
          <a:ext cx="2616200" cy="2099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None/>
          </a:pPr>
          <a:r>
            <a:rPr lang="en-US" sz="1600" kern="1200" dirty="0">
              <a:solidFill>
                <a:srgbClr val="FFFF00"/>
              </a:solidFill>
            </a:rPr>
            <a:t>FA will only be rescheduled beyond his/her originally scheduled return time if the Company has unsuccessfully made every effort to schedule a reserve</a:t>
          </a:r>
        </a:p>
        <a:p>
          <a:pPr lvl="0" algn="ctr" defTabSz="711200">
            <a:lnSpc>
              <a:spcPct val="90000"/>
            </a:lnSpc>
            <a:spcBef>
              <a:spcPct val="0"/>
            </a:spcBef>
            <a:spcAft>
              <a:spcPct val="35000"/>
            </a:spcAft>
            <a:buNone/>
          </a:pPr>
          <a:r>
            <a:rPr lang="en-US" sz="1600" kern="1200" dirty="0">
              <a:solidFill>
                <a:srgbClr val="FFFF00"/>
              </a:solidFill>
            </a:rPr>
            <a:t>10.J.7</a:t>
          </a:r>
        </a:p>
      </dsp:txBody>
      <dsp:txXfrm>
        <a:off x="111201" y="1676799"/>
        <a:ext cx="2411260" cy="1894165"/>
      </dsp:txXfrm>
    </dsp:sp>
    <dsp:sp modelId="{C25A4599-E6BB-4DB1-96D7-96F960A8A26D}">
      <dsp:nvSpPr>
        <dsp:cNvPr id="0" name=""/>
        <dsp:cNvSpPr/>
      </dsp:nvSpPr>
      <dsp:spPr>
        <a:xfrm>
          <a:off x="2755899" y="1574329"/>
          <a:ext cx="2616200" cy="2099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buNone/>
          </a:pPr>
          <a:r>
            <a:rPr lang="en-US" sz="1600" kern="1200" dirty="0"/>
            <a:t>If FA is not notified of the rescheduled assignment within 4 hours of sequence report time or 3 hours after disruption is known, FA is released. 10.J.3.d</a:t>
          </a:r>
        </a:p>
      </dsp:txBody>
      <dsp:txXfrm>
        <a:off x="2858369" y="1676799"/>
        <a:ext cx="2411260" cy="1894165"/>
      </dsp:txXfrm>
    </dsp:sp>
    <dsp:sp modelId="{64BDA330-766A-45D0-85C1-F32FD20A50EE}">
      <dsp:nvSpPr>
        <dsp:cNvPr id="0" name=""/>
        <dsp:cNvSpPr/>
      </dsp:nvSpPr>
      <dsp:spPr>
        <a:xfrm>
          <a:off x="5503068" y="1574329"/>
          <a:ext cx="2616200" cy="20991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rgbClr val="FFFF00"/>
              </a:solidFill>
            </a:rPr>
            <a:t>Crew Scheduling may release FA prior to this time or FA may contact Crew Scheduling to be released prior to this time</a:t>
          </a:r>
        </a:p>
        <a:p>
          <a:pPr lvl="0" algn="ctr" defTabSz="711200">
            <a:lnSpc>
              <a:spcPct val="90000"/>
            </a:lnSpc>
            <a:spcBef>
              <a:spcPct val="0"/>
            </a:spcBef>
            <a:spcAft>
              <a:spcPct val="35000"/>
            </a:spcAft>
          </a:pPr>
          <a:r>
            <a:rPr lang="en-US" sz="1600" kern="1200" dirty="0">
              <a:solidFill>
                <a:srgbClr val="FFFF00"/>
              </a:solidFill>
            </a:rPr>
            <a:t> 10.J.3.d</a:t>
          </a:r>
        </a:p>
      </dsp:txBody>
      <dsp:txXfrm>
        <a:off x="5605538" y="1676799"/>
        <a:ext cx="2411260" cy="1894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D8703-0A41-4A33-9208-C1253F14CE1A}">
      <dsp:nvSpPr>
        <dsp:cNvPr id="0" name=""/>
        <dsp:cNvSpPr/>
      </dsp:nvSpPr>
      <dsp:spPr>
        <a:xfrm>
          <a:off x="3387" y="2073851"/>
          <a:ext cx="3302793" cy="12654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buNone/>
          </a:pPr>
          <a:r>
            <a:rPr lang="en-US" sz="1800" kern="1200" dirty="0"/>
            <a:t>Crew Tracking makes every effort to return FA back on to original sequence </a:t>
          </a:r>
        </a:p>
      </dsp:txBody>
      <dsp:txXfrm>
        <a:off x="3387" y="2073851"/>
        <a:ext cx="3302793" cy="1265452"/>
      </dsp:txXfrm>
    </dsp:sp>
    <dsp:sp modelId="{52C7B201-DD7B-4825-8CFE-F88F97A6B49C}">
      <dsp:nvSpPr>
        <dsp:cNvPr id="0" name=""/>
        <dsp:cNvSpPr/>
      </dsp:nvSpPr>
      <dsp:spPr>
        <a:xfrm>
          <a:off x="3387" y="3339303"/>
          <a:ext cx="3302793" cy="878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10.J.1.c</a:t>
          </a:r>
        </a:p>
      </dsp:txBody>
      <dsp:txXfrm>
        <a:off x="3387" y="3339303"/>
        <a:ext cx="3302793" cy="878400"/>
      </dsp:txXfrm>
    </dsp:sp>
    <dsp:sp modelId="{29198506-D081-4173-A7E4-5FE5C8A42245}">
      <dsp:nvSpPr>
        <dsp:cNvPr id="0" name=""/>
        <dsp:cNvSpPr/>
      </dsp:nvSpPr>
      <dsp:spPr>
        <a:xfrm>
          <a:off x="3768572" y="2073851"/>
          <a:ext cx="3302793" cy="12654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buNone/>
          </a:pPr>
          <a:r>
            <a:rPr lang="en-US" sz="1600" kern="1200" dirty="0"/>
            <a:t>Reschedule FA only as necessary in order to </a:t>
          </a:r>
          <a:r>
            <a:rPr lang="en-US" sz="1600" b="1" u="sng" kern="1200" dirty="0"/>
            <a:t>prevent a delay or cancellation </a:t>
          </a:r>
        </a:p>
        <a:p>
          <a:pPr lvl="0" algn="ctr" defTabSz="711200">
            <a:lnSpc>
              <a:spcPct val="90000"/>
            </a:lnSpc>
            <a:spcBef>
              <a:spcPct val="0"/>
            </a:spcBef>
            <a:spcAft>
              <a:spcPct val="35000"/>
            </a:spcAft>
            <a:buNone/>
          </a:pPr>
          <a:r>
            <a:rPr lang="en-US" sz="1600" kern="1200" dirty="0"/>
            <a:t>(no Reserves available)</a:t>
          </a:r>
        </a:p>
      </dsp:txBody>
      <dsp:txXfrm>
        <a:off x="3768572" y="2073851"/>
        <a:ext cx="3302793" cy="1265452"/>
      </dsp:txXfrm>
    </dsp:sp>
    <dsp:sp modelId="{384CFF5F-7BC3-464D-98E1-1ACF87FC8680}">
      <dsp:nvSpPr>
        <dsp:cNvPr id="0" name=""/>
        <dsp:cNvSpPr/>
      </dsp:nvSpPr>
      <dsp:spPr>
        <a:xfrm>
          <a:off x="3768572" y="3339303"/>
          <a:ext cx="3302793" cy="878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10.J.3</a:t>
          </a:r>
        </a:p>
      </dsp:txBody>
      <dsp:txXfrm>
        <a:off x="3768572" y="3339303"/>
        <a:ext cx="3302793" cy="878400"/>
      </dsp:txXfrm>
    </dsp:sp>
    <dsp:sp modelId="{EA60ED20-66A9-4683-961F-F7E3B80185A5}">
      <dsp:nvSpPr>
        <dsp:cNvPr id="0" name=""/>
        <dsp:cNvSpPr/>
      </dsp:nvSpPr>
      <dsp:spPr>
        <a:xfrm>
          <a:off x="7533757" y="2073851"/>
          <a:ext cx="3302793" cy="126545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baseline="0" dirty="0">
              <a:solidFill>
                <a:schemeClr val="bg1"/>
              </a:solidFill>
              <a:latin typeface="+mn-lt"/>
              <a:ea typeface="+mn-ea"/>
              <a:cs typeface="+mn-cs"/>
            </a:rPr>
            <a:t>Make every effort to reschedule no later than the time she/he was originally scheduled to return</a:t>
          </a:r>
          <a:endParaRPr lang="en-US" sz="2000" kern="1200" dirty="0">
            <a:solidFill>
              <a:schemeClr val="bg1"/>
            </a:solidFill>
          </a:endParaRPr>
        </a:p>
      </dsp:txBody>
      <dsp:txXfrm>
        <a:off x="7533757" y="2073851"/>
        <a:ext cx="3302793" cy="1265452"/>
      </dsp:txXfrm>
    </dsp:sp>
    <dsp:sp modelId="{BD37C990-AC78-44F2-90F1-031CFC559752}">
      <dsp:nvSpPr>
        <dsp:cNvPr id="0" name=""/>
        <dsp:cNvSpPr/>
      </dsp:nvSpPr>
      <dsp:spPr>
        <a:xfrm>
          <a:off x="7533757" y="3339303"/>
          <a:ext cx="3302793" cy="8784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10.J.7</a:t>
          </a:r>
        </a:p>
      </dsp:txBody>
      <dsp:txXfrm>
        <a:off x="7533757" y="3339303"/>
        <a:ext cx="3302793" cy="8784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5CE80-2BF2-4076-A643-BC2991245994}">
      <dsp:nvSpPr>
        <dsp:cNvPr id="0" name=""/>
        <dsp:cNvSpPr/>
      </dsp:nvSpPr>
      <dsp:spPr>
        <a:xfrm>
          <a:off x="842889" y="0"/>
          <a:ext cx="9552744" cy="490350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10F02D-8697-4456-A967-62BC2EC5E77C}">
      <dsp:nvSpPr>
        <dsp:cNvPr id="0" name=""/>
        <dsp:cNvSpPr/>
      </dsp:nvSpPr>
      <dsp:spPr>
        <a:xfrm>
          <a:off x="380836" y="1471050"/>
          <a:ext cx="3371556" cy="1961401"/>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You could be delayed to report the next day for your sequence, if CS can catch you up to your sequence and return by your original scheduled arrival time.</a:t>
          </a:r>
        </a:p>
        <a:p>
          <a:pPr lvl="0" algn="ctr" defTabSz="800100">
            <a:lnSpc>
              <a:spcPct val="90000"/>
            </a:lnSpc>
            <a:spcBef>
              <a:spcPct val="0"/>
            </a:spcBef>
            <a:spcAft>
              <a:spcPct val="35000"/>
            </a:spcAft>
          </a:pPr>
          <a:r>
            <a:rPr lang="en-US" sz="1800" kern="1200" dirty="0"/>
            <a:t>10.J.7</a:t>
          </a:r>
        </a:p>
      </dsp:txBody>
      <dsp:txXfrm>
        <a:off x="476584" y="1566798"/>
        <a:ext cx="3180060" cy="1769905"/>
      </dsp:txXfrm>
    </dsp:sp>
    <dsp:sp modelId="{DF6C972D-8D14-4F2C-8FFC-C849953EDDB4}">
      <dsp:nvSpPr>
        <dsp:cNvPr id="0" name=""/>
        <dsp:cNvSpPr/>
      </dsp:nvSpPr>
      <dsp:spPr>
        <a:xfrm>
          <a:off x="3933483" y="1471050"/>
          <a:ext cx="3371556" cy="1961401"/>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You will receive a hotel room and 3 hours call out pay, and the pay for the sequence, if you choose to stay on the trip. </a:t>
          </a:r>
        </a:p>
      </dsp:txBody>
      <dsp:txXfrm>
        <a:off x="4029231" y="1566798"/>
        <a:ext cx="3180060" cy="1769905"/>
      </dsp:txXfrm>
    </dsp:sp>
    <dsp:sp modelId="{05D7A7AA-81F2-4E47-B21B-9C7189FA904C}">
      <dsp:nvSpPr>
        <dsp:cNvPr id="0" name=""/>
        <dsp:cNvSpPr/>
      </dsp:nvSpPr>
      <dsp:spPr>
        <a:xfrm>
          <a:off x="7486129" y="1471050"/>
          <a:ext cx="3371556" cy="1961401"/>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If you choose not to stay on the trip you can request to be removed if reserves are available. You will receive duty rig 1 for 2.</a:t>
          </a:r>
        </a:p>
        <a:p>
          <a:pPr lvl="0" algn="ctr" defTabSz="800100">
            <a:lnSpc>
              <a:spcPct val="90000"/>
            </a:lnSpc>
            <a:spcBef>
              <a:spcPct val="0"/>
            </a:spcBef>
            <a:spcAft>
              <a:spcPct val="35000"/>
            </a:spcAft>
          </a:pPr>
          <a:r>
            <a:rPr lang="en-US" sz="1800" kern="1200" dirty="0"/>
            <a:t>10.J.8</a:t>
          </a:r>
        </a:p>
      </dsp:txBody>
      <dsp:txXfrm>
        <a:off x="7581877" y="1566798"/>
        <a:ext cx="3180060" cy="1769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EE288-FD36-464E-9751-87980B8CBF46}" type="datetimeFigureOut">
              <a:rPr lang="en-US" smtClean="0"/>
              <a:t>5/17/18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186FE-2873-4287-BB97-A97EBA39B0A4}" type="slidenum">
              <a:rPr lang="en-US" smtClean="0"/>
              <a:t>‹#›</a:t>
            </a:fld>
            <a:endParaRPr lang="en-US"/>
          </a:p>
        </p:txBody>
      </p:sp>
    </p:spTree>
    <p:extLst>
      <p:ext uri="{BB962C8B-B14F-4D97-AF65-F5344CB8AC3E}">
        <p14:creationId xmlns:p14="http://schemas.microsoft.com/office/powerpoint/2010/main" val="259924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1"/>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9"/>
            <a:ext cx="6400800" cy="1947333"/>
          </a:xfrm>
        </p:spPr>
        <p:txBody>
          <a:bodyPr anchor="t">
            <a:normAutofit/>
          </a:bodyPr>
          <a:lstStyle>
            <a:lvl1pPr marL="0" indent="0" algn="l">
              <a:buNone/>
              <a:defRPr sz="2100">
                <a:solidFill>
                  <a:schemeClr val="bg2">
                    <a:lumMod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07FF3C-D0FB-4CD2-AE84-95E221E77F39}"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A01D5-C0D1-4C86-BF95-83D4A2D6CE07}"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1" y="91547"/>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8" y="32280"/>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7" y="609603"/>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50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1"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1" y="3843867"/>
            <a:ext cx="8304211" cy="457200"/>
          </a:xfrm>
        </p:spPr>
        <p:txBody>
          <a:bodyPr anchor="t">
            <a:normAutofit/>
          </a:bodyPr>
          <a:lstStyle>
            <a:lvl1pPr marL="0" indent="0">
              <a:buFontTx/>
              <a:buNone/>
              <a:defRPr sz="16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C707FF3C-D0FB-4CD2-AE84-95E221E77F39}" type="datetimeFigureOut">
              <a:rPr lang="en-US" smtClean="0"/>
              <a:t>5/17/18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225453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114800"/>
            <a:ext cx="8535988" cy="1879600"/>
          </a:xfrm>
        </p:spPr>
        <p:txBody>
          <a:bodyPr anchor="ctr">
            <a:normAutofit/>
          </a:bodyPr>
          <a:lstStyle>
            <a:lvl1pPr marL="0" indent="0" algn="l">
              <a:buNone/>
              <a:defRPr sz="20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07FF3C-D0FB-4CD2-AE84-95E221E77F39}"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1491782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9"/>
            <a:ext cx="8534400" cy="1684865"/>
          </a:xfrm>
        </p:spPr>
        <p:txBody>
          <a:bodyPr anchor="ctr">
            <a:normAutofit/>
          </a:bodyPr>
          <a:lstStyle>
            <a:lvl1pPr marL="0" indent="0" algn="l">
              <a:buNone/>
              <a:defRPr sz="20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07FF3C-D0FB-4CD2-AE84-95E221E77F39}"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A01D5-C0D1-4C86-BF95-83D4A2D6CE07}"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99973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1" cy="860400"/>
          </a:xfrm>
        </p:spPr>
        <p:txBody>
          <a:bodyPr anchor="t">
            <a:normAutofit/>
          </a:bodyPr>
          <a:lstStyle>
            <a:lvl1pPr marL="0" indent="0" algn="l">
              <a:buNone/>
              <a:defRPr sz="20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07FF3C-D0FB-4CD2-AE84-95E221E77F39}"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557153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3"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3" y="4978400"/>
            <a:ext cx="8534401" cy="1016000"/>
          </a:xfrm>
        </p:spPr>
        <p:txBody>
          <a:bodyPr anchor="t">
            <a:normAutofit/>
          </a:bodyPr>
          <a:lstStyle>
            <a:lvl1pPr marL="0" indent="0" algn="l">
              <a:buNone/>
              <a:defRPr sz="18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07FF3C-D0FB-4CD2-AE84-95E221E77F39}"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A01D5-C0D1-4C86-BF95-83D4A2D6CE07}"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18078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3" y="4766734"/>
            <a:ext cx="8534401" cy="1227667"/>
          </a:xfrm>
        </p:spPr>
        <p:txBody>
          <a:bodyPr anchor="t">
            <a:normAutofit/>
          </a:bodyPr>
          <a:lstStyle>
            <a:lvl1pPr marL="0" indent="0" algn="l">
              <a:buNone/>
              <a:defRPr sz="18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07FF3C-D0FB-4CD2-AE84-95E221E77F39}"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17979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7FF3C-D0FB-4CD2-AE84-95E221E77F39}"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2696110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07FF3C-D0FB-4CD2-AE84-95E221E77F39}"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4212555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V – Small Portrait">
    <p:spTree>
      <p:nvGrpSpPr>
        <p:cNvPr id="1" name=""/>
        <p:cNvGrpSpPr/>
        <p:nvPr/>
      </p:nvGrpSpPr>
      <p:grpSpPr>
        <a:xfrm>
          <a:off x="0" y="0"/>
          <a:ext cx="0" cy="0"/>
          <a:chOff x="0" y="0"/>
          <a:chExt cx="0" cy="0"/>
        </a:xfrm>
      </p:grpSpPr>
      <p:sp>
        <p:nvSpPr>
          <p:cNvPr id="24" name="Content"/>
          <p:cNvSpPr>
            <a:spLocks noGrp="1"/>
          </p:cNvSpPr>
          <p:nvPr>
            <p:ph sz="quarter" idx="11"/>
          </p:nvPr>
        </p:nvSpPr>
        <p:spPr>
          <a:xfrm>
            <a:off x="580573" y="1399032"/>
            <a:ext cx="11030857" cy="4928616"/>
          </a:xfrm>
          <a:prstGeom prst="rect">
            <a:avLst/>
          </a:prstGeom>
        </p:spPr>
        <p:txBody>
          <a:bodyPr vert="horz" lIns="0" tIns="0" rIns="0" bIns="0" rtlCol="0">
            <a:noAutofit/>
          </a:bodyPr>
          <a:lstStyle>
            <a:lvl1pPr>
              <a:defRPr sz="1400" dirty="0" smtClean="0"/>
            </a:lvl1pPr>
            <a:lvl2pPr>
              <a:defRPr sz="1400" dirty="0" smtClean="0"/>
            </a:lvl2pPr>
            <a:lvl3pPr>
              <a:defRPr sz="1400" dirty="0" smtClean="0"/>
            </a:lvl3pPr>
            <a:lvl4pPr>
              <a:defRPr sz="1400" dirty="0" smtClean="0"/>
            </a:lvl4pPr>
            <a:lvl5pPr>
              <a:defRPr sz="1400" dirty="0" smtClean="0"/>
            </a:lvl5pPr>
            <a:lvl6pPr>
              <a:defRPr sz="1400" dirty="0" smtClean="0"/>
            </a:lvl6pPr>
            <a:lvl7pPr>
              <a:defRPr sz="1400" dirty="0" smtClean="0"/>
            </a:lvl7pPr>
            <a:lvl8pPr>
              <a:defRPr sz="1400" dirty="0" smtClean="0"/>
            </a:lvl8pPr>
            <a:lvl9pPr>
              <a:defRPr sz="1400" dirty="0" smtClean="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4"/>
          <p:cNvSpPr>
            <a:spLocks noGrp="1"/>
          </p:cNvSpPr>
          <p:nvPr>
            <p:ph type="ftr" sz="quarter" idx="3"/>
          </p:nvPr>
        </p:nvSpPr>
        <p:spPr>
          <a:xfrm>
            <a:off x="3846541" y="6356618"/>
            <a:ext cx="3918353" cy="365125"/>
          </a:xfrm>
          <a:prstGeom prst="rect">
            <a:avLst/>
          </a:prstGeom>
        </p:spPr>
        <p:txBody>
          <a:bodyPr/>
          <a:lstStyle>
            <a:lvl1pPr algn="ctr">
              <a:defRPr sz="1000"/>
            </a:lvl1pPr>
          </a:lstStyle>
          <a:p>
            <a:r>
              <a:rPr lang="en-US" dirty="0"/>
              <a:t>- Confidential to American Airlines - </a:t>
            </a:r>
          </a:p>
        </p:txBody>
      </p:sp>
      <p:sp>
        <p:nvSpPr>
          <p:cNvPr id="7" name="Title"/>
          <p:cNvSpPr>
            <a:spLocks noGrp="1"/>
          </p:cNvSpPr>
          <p:nvPr>
            <p:ph type="title"/>
          </p:nvPr>
        </p:nvSpPr>
        <p:spPr>
          <a:xfrm>
            <a:off x="580573" y="426912"/>
            <a:ext cx="11030857" cy="758952"/>
          </a:xfrm>
          <a:prstGeom prst="rect">
            <a:avLst/>
          </a:prstGeom>
        </p:spPr>
        <p:txBody>
          <a:bodyPr/>
          <a:lstStyle/>
          <a:p>
            <a:r>
              <a:rPr lang="en-US"/>
              <a:t>Click to edit Master title style</a:t>
            </a:r>
            <a:endParaRPr dirty="0"/>
          </a:p>
        </p:txBody>
      </p:sp>
      <p:sp>
        <p:nvSpPr>
          <p:cNvPr id="8" name="SlideNumber"/>
          <p:cNvSpPr txBox="1">
            <a:spLocks/>
          </p:cNvSpPr>
          <p:nvPr userDrawn="1">
            <p:custDataLst>
              <p:tags r:id="rId1"/>
            </p:custDataLst>
          </p:nvPr>
        </p:nvSpPr>
        <p:spPr bwMode="gray">
          <a:xfrm>
            <a:off x="11454335" y="6547104"/>
            <a:ext cx="157094" cy="153888"/>
          </a:xfrm>
          <a:prstGeom prst="rect">
            <a:avLst/>
          </a:prstGeom>
          <a:noFill/>
          <a:ln w="6350" cmpd="sng">
            <a:noFill/>
            <a:prstDash val="solid"/>
          </a:ln>
          <a:extLst/>
        </p:spPr>
        <p:txBody>
          <a:bodyPr wrap="none" lIns="0" tIns="0" rIns="0" bIns="0" rtlCol="0" anchor="b">
            <a:spAutoFit/>
          </a:bodyPr>
          <a:lstStyle/>
          <a:p>
            <a:pPr marL="0" indent="0" algn="r" defTabSz="914377"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377"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840437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653159-DADA-4DE5-AF5B-E65DAFE771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C2D708A-BD28-457C-BFA6-8E8E5208EB87}"/>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B98830D-E281-420C-9B18-D509F4CD22D2}"/>
              </a:ext>
            </a:extLst>
          </p:cNvPr>
          <p:cNvSpPr>
            <a:spLocks noGrp="1"/>
          </p:cNvSpPr>
          <p:nvPr>
            <p:ph type="dt" sz="half" idx="10"/>
          </p:nvPr>
        </p:nvSpPr>
        <p:spPr/>
        <p:txBody>
          <a:bodyPr/>
          <a:lstStyle/>
          <a:p>
            <a:fld id="{C707FF3C-D0FB-4CD2-AE84-95E221E77F39}" type="datetimeFigureOut">
              <a:rPr lang="en-US" smtClean="0"/>
              <a:t>5/17/18</a:t>
            </a:fld>
            <a:endParaRPr lang="en-US"/>
          </a:p>
        </p:txBody>
      </p:sp>
      <p:sp>
        <p:nvSpPr>
          <p:cNvPr id="5" name="Footer Placeholder 4">
            <a:extLst>
              <a:ext uri="{FF2B5EF4-FFF2-40B4-BE49-F238E27FC236}">
                <a16:creationId xmlns:a16="http://schemas.microsoft.com/office/drawing/2014/main" xmlns="" id="{8062A3F2-3558-4D3D-B64F-BE44AB1FBC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0606D10-EAF9-4208-8AB0-8C43BDA35650}"/>
              </a:ext>
            </a:extLst>
          </p:cNvPr>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424626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09797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F3AD51-5CCC-4F58-94AE-FF0F70AB3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A6385F3-E1D7-4E12-934D-2D2C0576A2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916A50-04B9-4CCE-BB78-58D37F3FE38C}"/>
              </a:ext>
            </a:extLst>
          </p:cNvPr>
          <p:cNvSpPr>
            <a:spLocks noGrp="1"/>
          </p:cNvSpPr>
          <p:nvPr>
            <p:ph type="dt" sz="half" idx="10"/>
          </p:nvPr>
        </p:nvSpPr>
        <p:spPr/>
        <p:txBody>
          <a:bodyPr/>
          <a:lstStyle/>
          <a:p>
            <a:fld id="{B61BEF0D-F0BB-DE4B-95CE-6DB70DBA9567}" type="datetimeFigureOut">
              <a:rPr lang="en-US" smtClean="0"/>
              <a:pPr/>
              <a:t>5/17/18</a:t>
            </a:fld>
            <a:endParaRPr lang="en-US" dirty="0"/>
          </a:p>
        </p:txBody>
      </p:sp>
      <p:sp>
        <p:nvSpPr>
          <p:cNvPr id="5" name="Footer Placeholder 4">
            <a:extLst>
              <a:ext uri="{FF2B5EF4-FFF2-40B4-BE49-F238E27FC236}">
                <a16:creationId xmlns:a16="http://schemas.microsoft.com/office/drawing/2014/main" xmlns="" id="{DEA8452D-89EC-49D2-BA55-2810F45CD7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C0AEE27-8611-4915-A400-2CB26E16CD8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5137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A1F6B9-6A3C-44C1-89A9-A40C2C94BB9B}"/>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9A47FF4-9002-4D76-9E2B-B99F0F21750F}"/>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E93F537-4577-48CD-8979-9C6D2E1A0D59}"/>
              </a:ext>
            </a:extLst>
          </p:cNvPr>
          <p:cNvSpPr>
            <a:spLocks noGrp="1"/>
          </p:cNvSpPr>
          <p:nvPr>
            <p:ph type="dt" sz="half" idx="10"/>
          </p:nvPr>
        </p:nvSpPr>
        <p:spPr/>
        <p:txBody>
          <a:bodyPr/>
          <a:lstStyle/>
          <a:p>
            <a:fld id="{C707FF3C-D0FB-4CD2-AE84-95E221E77F39}" type="datetimeFigureOut">
              <a:rPr lang="en-US" smtClean="0"/>
              <a:t>5/17/18</a:t>
            </a:fld>
            <a:endParaRPr lang="en-US"/>
          </a:p>
        </p:txBody>
      </p:sp>
      <p:sp>
        <p:nvSpPr>
          <p:cNvPr id="5" name="Footer Placeholder 4">
            <a:extLst>
              <a:ext uri="{FF2B5EF4-FFF2-40B4-BE49-F238E27FC236}">
                <a16:creationId xmlns:a16="http://schemas.microsoft.com/office/drawing/2014/main" xmlns="" id="{A3FD206A-1CD8-42F2-9C9A-E41DBB053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A349E76-1145-43EB-BA34-EE570575E9CF}"/>
              </a:ext>
            </a:extLst>
          </p:cNvPr>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2658459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99D23-961F-4121-B4EE-4C0881799A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ED626B-658B-4A16-AFDE-8146717E4F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E74B372-B349-47AE-9601-3101C44609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5891B40-B41C-4E01-BBF9-A1F746D57E57}"/>
              </a:ext>
            </a:extLst>
          </p:cNvPr>
          <p:cNvSpPr>
            <a:spLocks noGrp="1"/>
          </p:cNvSpPr>
          <p:nvPr>
            <p:ph type="dt" sz="half" idx="10"/>
          </p:nvPr>
        </p:nvSpPr>
        <p:spPr/>
        <p:txBody>
          <a:bodyPr/>
          <a:lstStyle/>
          <a:p>
            <a:fld id="{C707FF3C-D0FB-4CD2-AE84-95E221E77F39}" type="datetimeFigureOut">
              <a:rPr lang="en-US" smtClean="0"/>
              <a:t>5/17/18</a:t>
            </a:fld>
            <a:endParaRPr lang="en-US"/>
          </a:p>
        </p:txBody>
      </p:sp>
      <p:sp>
        <p:nvSpPr>
          <p:cNvPr id="6" name="Footer Placeholder 5">
            <a:extLst>
              <a:ext uri="{FF2B5EF4-FFF2-40B4-BE49-F238E27FC236}">
                <a16:creationId xmlns:a16="http://schemas.microsoft.com/office/drawing/2014/main" xmlns="" id="{03253A7D-EA7B-4377-80E9-ED7FA3CEB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200FE11-7040-4D0E-810A-D9DC8BCCA0E7}"/>
              </a:ext>
            </a:extLst>
          </p:cNvPr>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4463062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13104D-6C5F-4982-92A6-7721BC81077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CD274B3-8A87-4276-8930-7F1F93FF6C5B}"/>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06C818D-8014-4329-9B8D-C328A365F27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0E1C9A1-046B-4B96-9CC7-B5EFB5E3682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FDC9517-8B87-4A95-898D-E5F130EE1222}"/>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BCFE1F1-6B12-4220-837F-467844E45147}"/>
              </a:ext>
            </a:extLst>
          </p:cNvPr>
          <p:cNvSpPr>
            <a:spLocks noGrp="1"/>
          </p:cNvSpPr>
          <p:nvPr>
            <p:ph type="dt" sz="half" idx="10"/>
          </p:nvPr>
        </p:nvSpPr>
        <p:spPr/>
        <p:txBody>
          <a:bodyPr/>
          <a:lstStyle/>
          <a:p>
            <a:fld id="{C707FF3C-D0FB-4CD2-AE84-95E221E77F39}" type="datetimeFigureOut">
              <a:rPr lang="en-US" smtClean="0"/>
              <a:t>5/17/18</a:t>
            </a:fld>
            <a:endParaRPr lang="en-US"/>
          </a:p>
        </p:txBody>
      </p:sp>
      <p:sp>
        <p:nvSpPr>
          <p:cNvPr id="8" name="Footer Placeholder 7">
            <a:extLst>
              <a:ext uri="{FF2B5EF4-FFF2-40B4-BE49-F238E27FC236}">
                <a16:creationId xmlns:a16="http://schemas.microsoft.com/office/drawing/2014/main" xmlns="" id="{694F1DF9-A6E2-4F56-842F-523A3316A8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52B3989-BC20-413D-9F2E-A19F843AA976}"/>
              </a:ext>
            </a:extLst>
          </p:cNvPr>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50694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8FFE9-9832-4B04-8C83-EA125BD32E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CB0FDE0-C321-4343-AD5E-8D4F784AA0B2}"/>
              </a:ext>
            </a:extLst>
          </p:cNvPr>
          <p:cNvSpPr>
            <a:spLocks noGrp="1"/>
          </p:cNvSpPr>
          <p:nvPr>
            <p:ph type="dt" sz="half" idx="10"/>
          </p:nvPr>
        </p:nvSpPr>
        <p:spPr/>
        <p:txBody>
          <a:bodyPr/>
          <a:lstStyle/>
          <a:p>
            <a:fld id="{C707FF3C-D0FB-4CD2-AE84-95E221E77F39}" type="datetimeFigureOut">
              <a:rPr lang="en-US" smtClean="0"/>
              <a:t>5/17/18</a:t>
            </a:fld>
            <a:endParaRPr lang="en-US"/>
          </a:p>
        </p:txBody>
      </p:sp>
      <p:sp>
        <p:nvSpPr>
          <p:cNvPr id="4" name="Footer Placeholder 3">
            <a:extLst>
              <a:ext uri="{FF2B5EF4-FFF2-40B4-BE49-F238E27FC236}">
                <a16:creationId xmlns:a16="http://schemas.microsoft.com/office/drawing/2014/main" xmlns="" id="{B63ACD97-4BF2-4986-9494-AC28C81AFE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C2F34AB-ADB9-40A8-9C23-6494F6B96104}"/>
              </a:ext>
            </a:extLst>
          </p:cNvPr>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2018029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2F0781-998F-4765-9B81-4952642C9674}"/>
              </a:ext>
            </a:extLst>
          </p:cNvPr>
          <p:cNvSpPr>
            <a:spLocks noGrp="1"/>
          </p:cNvSpPr>
          <p:nvPr>
            <p:ph type="dt" sz="half" idx="10"/>
          </p:nvPr>
        </p:nvSpPr>
        <p:spPr/>
        <p:txBody>
          <a:bodyPr/>
          <a:lstStyle/>
          <a:p>
            <a:fld id="{C707FF3C-D0FB-4CD2-AE84-95E221E77F39}" type="datetimeFigureOut">
              <a:rPr lang="en-US" smtClean="0"/>
              <a:t>5/17/18</a:t>
            </a:fld>
            <a:endParaRPr lang="en-US"/>
          </a:p>
        </p:txBody>
      </p:sp>
      <p:sp>
        <p:nvSpPr>
          <p:cNvPr id="3" name="Footer Placeholder 2">
            <a:extLst>
              <a:ext uri="{FF2B5EF4-FFF2-40B4-BE49-F238E27FC236}">
                <a16:creationId xmlns:a16="http://schemas.microsoft.com/office/drawing/2014/main" xmlns="" id="{5A54BF0D-424C-4592-833C-E74454ECF9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325FEE7-E6FA-458B-9C04-6DBAC7D22456}"/>
              </a:ext>
            </a:extLst>
          </p:cNvPr>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3860380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B9E4C-4815-40DC-9326-FF350F9B0B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365778A-D38A-4493-82E5-BA0EA4625AE6}"/>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A9107F6-A824-4D3B-9851-87BBD84AC9D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592793-4B70-4C80-B76F-EBFDBC2293D5}"/>
              </a:ext>
            </a:extLst>
          </p:cNvPr>
          <p:cNvSpPr>
            <a:spLocks noGrp="1"/>
          </p:cNvSpPr>
          <p:nvPr>
            <p:ph type="dt" sz="half" idx="10"/>
          </p:nvPr>
        </p:nvSpPr>
        <p:spPr/>
        <p:txBody>
          <a:bodyPr/>
          <a:lstStyle/>
          <a:p>
            <a:fld id="{C707FF3C-D0FB-4CD2-AE84-95E221E77F39}" type="datetimeFigureOut">
              <a:rPr lang="en-US" smtClean="0"/>
              <a:t>5/17/18</a:t>
            </a:fld>
            <a:endParaRPr lang="en-US"/>
          </a:p>
        </p:txBody>
      </p:sp>
      <p:sp>
        <p:nvSpPr>
          <p:cNvPr id="6" name="Footer Placeholder 5">
            <a:extLst>
              <a:ext uri="{FF2B5EF4-FFF2-40B4-BE49-F238E27FC236}">
                <a16:creationId xmlns:a16="http://schemas.microsoft.com/office/drawing/2014/main" xmlns="" id="{89D518C6-98B1-45B2-8B06-DCCE21643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0F51BD5-093E-45F4-9F4F-088FEFCC5AD7}"/>
              </a:ext>
            </a:extLst>
          </p:cNvPr>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2992843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83A861-D4CB-446C-8350-096A901015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B374D2-CBE3-4866-8FB7-08924A073D2A}"/>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5FBD8C60-8D6F-4379-8AD3-36AC4E024A1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59515BA-61CD-40A3-AB27-1201631485CF}"/>
              </a:ext>
            </a:extLst>
          </p:cNvPr>
          <p:cNvSpPr>
            <a:spLocks noGrp="1"/>
          </p:cNvSpPr>
          <p:nvPr>
            <p:ph type="dt" sz="half" idx="10"/>
          </p:nvPr>
        </p:nvSpPr>
        <p:spPr/>
        <p:txBody>
          <a:bodyPr/>
          <a:lstStyle/>
          <a:p>
            <a:fld id="{C707FF3C-D0FB-4CD2-AE84-95E221E77F39}" type="datetimeFigureOut">
              <a:rPr lang="en-US" smtClean="0"/>
              <a:t>5/17/18</a:t>
            </a:fld>
            <a:endParaRPr lang="en-US"/>
          </a:p>
        </p:txBody>
      </p:sp>
      <p:sp>
        <p:nvSpPr>
          <p:cNvPr id="6" name="Footer Placeholder 5">
            <a:extLst>
              <a:ext uri="{FF2B5EF4-FFF2-40B4-BE49-F238E27FC236}">
                <a16:creationId xmlns:a16="http://schemas.microsoft.com/office/drawing/2014/main" xmlns="" id="{763850A0-0028-4EBA-B67C-020BFF2F9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EE73B7-79C8-414D-9E8F-46685AECE256}"/>
              </a:ext>
            </a:extLst>
          </p:cNvPr>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189965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6F51A8-24D7-4C8D-8AB8-87F70AC3EA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A7727D3-BAF9-4FCC-B529-4FEB166BC9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B356FAD-3660-454D-8168-9E4A2BDF6DFC}"/>
              </a:ext>
            </a:extLst>
          </p:cNvPr>
          <p:cNvSpPr>
            <a:spLocks noGrp="1"/>
          </p:cNvSpPr>
          <p:nvPr>
            <p:ph type="dt" sz="half" idx="10"/>
          </p:nvPr>
        </p:nvSpPr>
        <p:spPr/>
        <p:txBody>
          <a:bodyPr/>
          <a:lstStyle/>
          <a:p>
            <a:fld id="{C707FF3C-D0FB-4CD2-AE84-95E221E77F39}" type="datetimeFigureOut">
              <a:rPr lang="en-US" smtClean="0"/>
              <a:t>5/17/18</a:t>
            </a:fld>
            <a:endParaRPr lang="en-US"/>
          </a:p>
        </p:txBody>
      </p:sp>
      <p:sp>
        <p:nvSpPr>
          <p:cNvPr id="5" name="Footer Placeholder 4">
            <a:extLst>
              <a:ext uri="{FF2B5EF4-FFF2-40B4-BE49-F238E27FC236}">
                <a16:creationId xmlns:a16="http://schemas.microsoft.com/office/drawing/2014/main" xmlns="" id="{E533224F-6916-451B-9773-0BB7C9850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D8F12FB-6AB4-48BD-8499-C9C055E6D96D}"/>
              </a:ext>
            </a:extLst>
          </p:cNvPr>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3016675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4215CE6-98B4-4B9F-83ED-6DBE2159E9D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A3B0F3A-1C92-45D0-A6E1-EDE9D49BDBCA}"/>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31AFC05-F738-41EC-96A5-B8BE427B18E7}"/>
              </a:ext>
            </a:extLst>
          </p:cNvPr>
          <p:cNvSpPr>
            <a:spLocks noGrp="1"/>
          </p:cNvSpPr>
          <p:nvPr>
            <p:ph type="dt" sz="half" idx="10"/>
          </p:nvPr>
        </p:nvSpPr>
        <p:spPr/>
        <p:txBody>
          <a:bodyPr/>
          <a:lstStyle/>
          <a:p>
            <a:fld id="{C707FF3C-D0FB-4CD2-AE84-95E221E77F39}" type="datetimeFigureOut">
              <a:rPr lang="en-US" smtClean="0"/>
              <a:t>5/17/18</a:t>
            </a:fld>
            <a:endParaRPr lang="en-US"/>
          </a:p>
        </p:txBody>
      </p:sp>
      <p:sp>
        <p:nvSpPr>
          <p:cNvPr id="5" name="Footer Placeholder 4">
            <a:extLst>
              <a:ext uri="{FF2B5EF4-FFF2-40B4-BE49-F238E27FC236}">
                <a16:creationId xmlns:a16="http://schemas.microsoft.com/office/drawing/2014/main" xmlns="" id="{61C81D9C-20F7-4A7A-800A-464FD61C75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563857-A2AD-4427-860A-878D8E37E3BB}"/>
              </a:ext>
            </a:extLst>
          </p:cNvPr>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393133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07FF3C-D0FB-4CD2-AE84-95E221E77F39}" type="datetimeFigureOut">
              <a:rPr lang="en-US" smtClean="0"/>
              <a:t>5/17/18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6307343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V – Small Portrait">
    <p:spTree>
      <p:nvGrpSpPr>
        <p:cNvPr id="1" name=""/>
        <p:cNvGrpSpPr/>
        <p:nvPr/>
      </p:nvGrpSpPr>
      <p:grpSpPr>
        <a:xfrm>
          <a:off x="0" y="0"/>
          <a:ext cx="0" cy="0"/>
          <a:chOff x="0" y="0"/>
          <a:chExt cx="0" cy="0"/>
        </a:xfrm>
      </p:grpSpPr>
      <p:sp>
        <p:nvSpPr>
          <p:cNvPr id="24" name="Content"/>
          <p:cNvSpPr>
            <a:spLocks noGrp="1"/>
          </p:cNvSpPr>
          <p:nvPr>
            <p:ph sz="quarter" idx="11"/>
          </p:nvPr>
        </p:nvSpPr>
        <p:spPr>
          <a:xfrm>
            <a:off x="580573" y="1399032"/>
            <a:ext cx="11030857" cy="4928616"/>
          </a:xfrm>
          <a:prstGeom prst="rect">
            <a:avLst/>
          </a:prstGeom>
        </p:spPr>
        <p:txBody>
          <a:bodyPr vert="horz" lIns="0" tIns="0" rIns="0" bIns="0" rtlCol="0">
            <a:noAutofit/>
          </a:bodyPr>
          <a:lstStyle>
            <a:lvl1pPr>
              <a:defRPr sz="1400" dirty="0" smtClean="0"/>
            </a:lvl1pPr>
            <a:lvl2pPr>
              <a:defRPr sz="1400" dirty="0" smtClean="0"/>
            </a:lvl2pPr>
            <a:lvl3pPr>
              <a:defRPr sz="1400" dirty="0" smtClean="0"/>
            </a:lvl3pPr>
            <a:lvl4pPr>
              <a:defRPr sz="1400" dirty="0" smtClean="0"/>
            </a:lvl4pPr>
            <a:lvl5pPr>
              <a:defRPr sz="1400" dirty="0" smtClean="0"/>
            </a:lvl5pPr>
            <a:lvl6pPr>
              <a:defRPr sz="1400" dirty="0" smtClean="0"/>
            </a:lvl6pPr>
            <a:lvl7pPr>
              <a:defRPr sz="1400" dirty="0" smtClean="0"/>
            </a:lvl7pPr>
            <a:lvl8pPr>
              <a:defRPr sz="1400" dirty="0" smtClean="0"/>
            </a:lvl8pPr>
            <a:lvl9pPr>
              <a:defRPr sz="1400" dirty="0" smtClean="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4"/>
          <p:cNvSpPr>
            <a:spLocks noGrp="1"/>
          </p:cNvSpPr>
          <p:nvPr>
            <p:ph type="ftr" sz="quarter" idx="3"/>
          </p:nvPr>
        </p:nvSpPr>
        <p:spPr>
          <a:xfrm>
            <a:off x="3846541" y="6356618"/>
            <a:ext cx="3918353" cy="365125"/>
          </a:xfrm>
          <a:prstGeom prst="rect">
            <a:avLst/>
          </a:prstGeom>
        </p:spPr>
        <p:txBody>
          <a:bodyPr/>
          <a:lstStyle>
            <a:lvl1pPr algn="ctr">
              <a:defRPr sz="1000"/>
            </a:lvl1pPr>
          </a:lstStyle>
          <a:p>
            <a:r>
              <a:rPr lang="en-US" dirty="0"/>
              <a:t>- Confidential to American Airlines - </a:t>
            </a:r>
          </a:p>
        </p:txBody>
      </p:sp>
      <p:sp>
        <p:nvSpPr>
          <p:cNvPr id="7" name="Title"/>
          <p:cNvSpPr>
            <a:spLocks noGrp="1"/>
          </p:cNvSpPr>
          <p:nvPr>
            <p:ph type="title"/>
          </p:nvPr>
        </p:nvSpPr>
        <p:spPr>
          <a:xfrm>
            <a:off x="580573" y="426912"/>
            <a:ext cx="11030857" cy="758952"/>
          </a:xfrm>
          <a:prstGeom prst="rect">
            <a:avLst/>
          </a:prstGeom>
        </p:spPr>
        <p:txBody>
          <a:bodyPr/>
          <a:lstStyle/>
          <a:p>
            <a:r>
              <a:rPr lang="en-US"/>
              <a:t>Click to edit Master title style</a:t>
            </a:r>
            <a:endParaRPr dirty="0"/>
          </a:p>
        </p:txBody>
      </p:sp>
      <p:sp>
        <p:nvSpPr>
          <p:cNvPr id="8" name="SlideNumber"/>
          <p:cNvSpPr txBox="1">
            <a:spLocks/>
          </p:cNvSpPr>
          <p:nvPr userDrawn="1">
            <p:custDataLst>
              <p:tags r:id="rId1"/>
            </p:custDataLst>
          </p:nvPr>
        </p:nvSpPr>
        <p:spPr bwMode="gray">
          <a:xfrm>
            <a:off x="11460746" y="6547104"/>
            <a:ext cx="150682" cy="153888"/>
          </a:xfrm>
          <a:prstGeom prst="rect">
            <a:avLst/>
          </a:prstGeom>
          <a:noFill/>
          <a:ln w="6350" cmpd="sng">
            <a:noFill/>
            <a:prstDash val="solid"/>
          </a:ln>
          <a:extLst/>
        </p:spPr>
        <p:txBody>
          <a:bodyPr wrap="none" lIns="0" tIns="0" rIns="0" bIns="0" rtlCol="0" anchor="b">
            <a:spAutoFit/>
          </a:bodyPr>
          <a:lstStyle/>
          <a:p>
            <a:pPr marL="0" indent="0" algn="r" defTabSz="914377" rtl="0" eaLnBrk="1" latinLnBrk="0" hangingPunct="0">
              <a:lnSpc>
                <a:spcPct val="100000"/>
              </a:lnSpc>
              <a:spcBef>
                <a:spcPct val="0"/>
              </a:spcBef>
              <a:spcAft>
                <a:spcPct val="0"/>
              </a:spcAft>
              <a:buFontTx/>
              <a:buNone/>
            </a:pPr>
            <a:fld id="{4CF6A944-D9EA-4008-9CF7-44283426B6A9}" type="slidenum">
              <a:rPr lang="en-US" sz="1000" b="0" i="0" u="none" baseline="0" smtClean="0">
                <a:solidFill>
                  <a:schemeClr val="tx1">
                    <a:lumMod val="65000"/>
                    <a:lumOff val="35000"/>
                  </a:schemeClr>
                </a:solidFill>
                <a:latin typeface="+mn-lt"/>
                <a:ea typeface="+mn-ea"/>
              </a:rPr>
              <a:pPr marL="0" indent="0" algn="r" defTabSz="914377" rtl="0" eaLnBrk="1" latinLnBrk="0" hangingPunct="0">
                <a:lnSpc>
                  <a:spcPct val="100000"/>
                </a:lnSpc>
                <a:spcBef>
                  <a:spcPct val="0"/>
                </a:spcBef>
                <a:spcAft>
                  <a:spcPct val="0"/>
                </a:spcAft>
                <a:buFontTx/>
                <a:buNone/>
              </a:pPr>
              <a:t>‹#›</a:t>
            </a:fld>
            <a:endParaRPr lang="en-US" sz="1000" b="0" i="0" u="none" baseline="0" dirty="0">
              <a:solidFill>
                <a:schemeClr val="tx1">
                  <a:lumMod val="65000"/>
                  <a:lumOff val="35000"/>
                </a:schemeClr>
              </a:solidFill>
              <a:latin typeface="+mn-lt"/>
              <a:ea typeface="+mn-ea"/>
            </a:endParaRPr>
          </a:p>
        </p:txBody>
      </p:sp>
    </p:spTree>
    <p:extLst>
      <p:ext uri="{BB962C8B-B14F-4D97-AF65-F5344CB8AC3E}">
        <p14:creationId xmlns:p14="http://schemas.microsoft.com/office/powerpoint/2010/main" val="164845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3" y="685802"/>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4"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07FF3C-D0FB-4CD2-AE84-95E221E77F39}" type="datetimeFigureOut">
              <a:rPr lang="en-US" smtClean="0"/>
              <a:t>5/17/18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72945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1" y="685800"/>
            <a:ext cx="4649787" cy="576262"/>
          </a:xfrm>
        </p:spPr>
        <p:txBody>
          <a:bodyPr anchor="b">
            <a:no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84213"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5" cy="576262"/>
          </a:xfrm>
        </p:spPr>
        <p:txBody>
          <a:bodyPr anchor="b">
            <a:noAutofit/>
          </a:bodyPr>
          <a:lstStyle>
            <a:lvl1pPr marL="0" indent="0">
              <a:buNone/>
              <a:defRPr sz="2800" b="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806546"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07FF3C-D0FB-4CD2-AE84-95E221E77F39}" type="datetimeFigureOut">
              <a:rPr lang="en-US" smtClean="0"/>
              <a:t>5/17/18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349181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07FF3C-D0FB-4CD2-AE84-95E221E77F39}" type="datetimeFigureOut">
              <a:rPr lang="en-US" smtClean="0"/>
              <a:t>5/17/18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4294646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7FF3C-D0FB-4CD2-AE84-95E221E77F39}" type="datetimeFigureOut">
              <a:rPr lang="en-US" smtClean="0"/>
              <a:t>5/17/18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30321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3"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801"/>
            <a:ext cx="3657600" cy="2091267"/>
          </a:xfrm>
        </p:spPr>
        <p:txBody>
          <a:bodyPr anchor="t">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07FF3C-D0FB-4CD2-AE84-95E221E77F39}" type="datetimeFigureOut">
              <a:rPr lang="en-US" smtClean="0"/>
              <a:t>5/17/18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67314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3" y="914400"/>
            <a:ext cx="3280975"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3" y="2777067"/>
            <a:ext cx="6021388" cy="2048933"/>
          </a:xfrm>
        </p:spPr>
        <p:txBody>
          <a:bodyPr anchor="t">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07FF3C-D0FB-4CD2-AE84-95E221E77F39}" type="datetimeFigureOut">
              <a:rPr lang="en-US" smtClean="0"/>
              <a:t>5/17/18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6A01D5-C0D1-4C86-BF95-83D4A2D6CE07}" type="slidenum">
              <a:rPr lang="en-US" smtClean="0"/>
              <a:t>‹#›</a:t>
            </a:fld>
            <a:endParaRPr lang="en-US"/>
          </a:p>
        </p:txBody>
      </p:sp>
    </p:spTree>
    <p:extLst>
      <p:ext uri="{BB962C8B-B14F-4D97-AF65-F5344CB8AC3E}">
        <p14:creationId xmlns:p14="http://schemas.microsoft.com/office/powerpoint/2010/main" val="3209449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theme" Target="../theme/theme2.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 Id="rId9" Type="http://schemas.openxmlformats.org/officeDocument/2006/relationships/slideLayout" Target="../slideLayouts/slideLayout27.xml"/><Relationship Id="rId10"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5"/>
            <a:ext cx="2981859"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4"/>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2"/>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2"/>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707FF3C-D0FB-4CD2-AE84-95E221E77F39}" type="datetimeFigureOut">
              <a:rPr lang="en-US" smtClean="0"/>
              <a:t>5/17/18</a:t>
            </a:fld>
            <a:endParaRPr lang="en-US"/>
          </a:p>
        </p:txBody>
      </p:sp>
      <p:sp>
        <p:nvSpPr>
          <p:cNvPr id="5" name="Footer Placeholder 4"/>
          <p:cNvSpPr>
            <a:spLocks noGrp="1"/>
          </p:cNvSpPr>
          <p:nvPr>
            <p:ph type="ftr" sz="quarter" idx="3"/>
          </p:nvPr>
        </p:nvSpPr>
        <p:spPr>
          <a:xfrm>
            <a:off x="684212" y="6172202"/>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7"/>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B6A01D5-C0D1-4C86-BF95-83D4A2D6CE07}" type="slidenum">
              <a:rPr lang="en-US" smtClean="0"/>
              <a:t>‹#›</a:t>
            </a:fld>
            <a:endParaRPr lang="en-US"/>
          </a:p>
        </p:txBody>
      </p:sp>
    </p:spTree>
    <p:extLst>
      <p:ext uri="{BB962C8B-B14F-4D97-AF65-F5344CB8AC3E}">
        <p14:creationId xmlns:p14="http://schemas.microsoft.com/office/powerpoint/2010/main" val="698378002"/>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189"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32" indent="-285744" algn="l" defTabSz="457189"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21" indent="-285744" algn="l" defTabSz="457189"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12" indent="-171446"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01" indent="-171446"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537"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726"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8914"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103" indent="-228594" algn="l" defTabSz="457189"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0AED02E-A20C-4729-BAE1-518CE8AA6D8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2C502E4-A4F0-41D1-9240-F678B2F9E2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3375E0-27C6-4541-AE5C-F80E05F0CF0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07FF3C-D0FB-4CD2-AE84-95E221E77F39}" type="datetimeFigureOut">
              <a:rPr lang="en-US" smtClean="0"/>
              <a:t>5/17/18</a:t>
            </a:fld>
            <a:endParaRPr lang="en-US"/>
          </a:p>
        </p:txBody>
      </p:sp>
      <p:sp>
        <p:nvSpPr>
          <p:cNvPr id="5" name="Footer Placeholder 4">
            <a:extLst>
              <a:ext uri="{FF2B5EF4-FFF2-40B4-BE49-F238E27FC236}">
                <a16:creationId xmlns:a16="http://schemas.microsoft.com/office/drawing/2014/main" xmlns="" id="{48374D99-8AB8-4956-A839-F6DFB4FE5D7A}"/>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8FC642F-1C50-40D7-AB28-42F86A9DE612}"/>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A01D5-C0D1-4C86-BF95-83D4A2D6CE07}" type="slidenum">
              <a:rPr lang="en-US" smtClean="0"/>
              <a:t>‹#›</a:t>
            </a:fld>
            <a:endParaRPr lang="en-US"/>
          </a:p>
        </p:txBody>
      </p:sp>
    </p:spTree>
    <p:extLst>
      <p:ext uri="{BB962C8B-B14F-4D97-AF65-F5344CB8AC3E}">
        <p14:creationId xmlns:p14="http://schemas.microsoft.com/office/powerpoint/2010/main" val="7901621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0.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3.png"/><Relationship Id="rId8" Type="http://schemas.openxmlformats.org/officeDocument/2006/relationships/image" Target="../media/image31.svg"/><Relationship Id="rId9" Type="http://schemas.openxmlformats.org/officeDocument/2006/relationships/hyperlink" Target="http://blog.educastur.es/bloggeoing/tag/eoi-info/" TargetMode="External"/><Relationship Id="rId10" Type="http://schemas.openxmlformats.org/officeDocument/2006/relationships/hyperlink" Target="https://creativecommons.org/licenses/by-nc-nd/3.0/" TargetMode="External"/><Relationship Id="rId1" Type="http://schemas.openxmlformats.org/officeDocument/2006/relationships/slideLayout" Target="../slideLayouts/slideLayout20.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11" Type="http://schemas.openxmlformats.org/officeDocument/2006/relationships/image" Target="../media/image4.png"/><Relationship Id="rId12" Type="http://schemas.openxmlformats.org/officeDocument/2006/relationships/image" Target="../media/image8.svg"/><Relationship Id="rId1" Type="http://schemas.openxmlformats.org/officeDocument/2006/relationships/slideLayout" Target="../slideLayouts/slideLayout25.xml"/><Relationship Id="rId2" Type="http://schemas.openxmlformats.org/officeDocument/2006/relationships/diagramData" Target="../diagrams/data2.xml"/><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24.png"/><Relationship Id="rId8" Type="http://schemas.openxmlformats.org/officeDocument/2006/relationships/image" Target="../media/image33.svg"/><Relationship Id="rId9" Type="http://schemas.openxmlformats.org/officeDocument/2006/relationships/image" Target="../media/image5.png"/><Relationship Id="rId10"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4.svg"/><Relationship Id="rId1" Type="http://schemas.openxmlformats.org/officeDocument/2006/relationships/slideLayout" Target="../slideLayouts/slideLayout25.xml"/><Relationship Id="rId2" Type="http://schemas.openxmlformats.org/officeDocument/2006/relationships/image" Target="../media/image2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0.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0.xml"/><Relationship Id="rId2"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oleObject" Target="../embeddings/oleObject1.bin"/><Relationship Id="rId5" Type="http://schemas.openxmlformats.org/officeDocument/2006/relationships/image" Target="../media/image26.emf"/><Relationship Id="rId1" Type="http://schemas.openxmlformats.org/officeDocument/2006/relationships/vmlDrawing" Target="../drawings/vmlDrawing1.vml"/><Relationship Id="rId2" Type="http://schemas.openxmlformats.org/officeDocument/2006/relationships/tags" Target="../tags/tag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4" Type="http://schemas.openxmlformats.org/officeDocument/2006/relationships/image" Target="../media/image3.png"/><Relationship Id="rId5" Type="http://schemas.openxmlformats.org/officeDocument/2006/relationships/image" Target="../media/image6.svg"/><Relationship Id="rId6" Type="http://schemas.openxmlformats.org/officeDocument/2006/relationships/image" Target="../media/image4.png"/><Relationship Id="rId7" Type="http://schemas.openxmlformats.org/officeDocument/2006/relationships/image" Target="../media/image8.svg"/><Relationship Id="rId8" Type="http://schemas.openxmlformats.org/officeDocument/2006/relationships/image" Target="../media/image5.png"/><Relationship Id="rId9" Type="http://schemas.openxmlformats.org/officeDocument/2006/relationships/image" Target="../media/image10.svg"/><Relationship Id="rId10" Type="http://schemas.openxmlformats.org/officeDocument/2006/relationships/image" Target="../media/image6.png"/><Relationship Id="rId11" Type="http://schemas.openxmlformats.org/officeDocument/2006/relationships/image" Target="../media/image12.svg"/><Relationship Id="rId1" Type="http://schemas.openxmlformats.org/officeDocument/2006/relationships/slideLayout" Target="../slideLayouts/slideLayout25.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8.svg"/><Relationship Id="rId4" Type="http://schemas.openxmlformats.org/officeDocument/2006/relationships/image" Target="../media/image24.png"/><Relationship Id="rId5" Type="http://schemas.openxmlformats.org/officeDocument/2006/relationships/image" Target="../media/image33.svg"/><Relationship Id="rId6" Type="http://schemas.openxmlformats.org/officeDocument/2006/relationships/image" Target="../media/image3.png"/><Relationship Id="rId7" Type="http://schemas.openxmlformats.org/officeDocument/2006/relationships/image" Target="../media/image6.svg"/><Relationship Id="rId1" Type="http://schemas.openxmlformats.org/officeDocument/2006/relationships/slideLayout" Target="../slideLayouts/slideLayout20.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4.svg"/><Relationship Id="rId1" Type="http://schemas.openxmlformats.org/officeDocument/2006/relationships/slideLayout" Target="../slideLayouts/slideLayout25.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4.svg"/><Relationship Id="rId1" Type="http://schemas.openxmlformats.org/officeDocument/2006/relationships/slideLayout" Target="../slideLayouts/slideLayout25.xml"/><Relationship Id="rId2"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4.svg"/><Relationship Id="rId1" Type="http://schemas.openxmlformats.org/officeDocument/2006/relationships/slideLayout" Target="../slideLayouts/slideLayout25.xml"/><Relationship Id="rId2"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oleObject" Target="../embeddings/oleObject2.bin"/><Relationship Id="rId5" Type="http://schemas.openxmlformats.org/officeDocument/2006/relationships/image" Target="../media/image26.emf"/><Relationship Id="rId6" Type="http://schemas.openxmlformats.org/officeDocument/2006/relationships/image" Target="../media/image29.png"/><Relationship Id="rId1" Type="http://schemas.openxmlformats.org/officeDocument/2006/relationships/vmlDrawing" Target="../drawings/vmlDrawing2.vml"/><Relationship Id="rId2"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5.xml"/><Relationship Id="rId2"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0.png"/><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44.svg"/><Relationship Id="rId5" Type="http://schemas.openxmlformats.org/officeDocument/2006/relationships/image" Target="../media/image34.png"/><Relationship Id="rId6" Type="http://schemas.openxmlformats.org/officeDocument/2006/relationships/image" Target="../media/image46.svg"/><Relationship Id="rId1" Type="http://schemas.openxmlformats.org/officeDocument/2006/relationships/slideLayout" Target="../slideLayouts/slideLayout20.xml"/><Relationship Id="rId2"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3.png"/><Relationship Id="rId3" Type="http://schemas.openxmlformats.org/officeDocument/2006/relationships/image" Target="../media/image44.sv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oleObject" Target="../embeddings/oleObject3.bin"/><Relationship Id="rId5" Type="http://schemas.openxmlformats.org/officeDocument/2006/relationships/image" Target="../media/image26.emf"/><Relationship Id="rId1" Type="http://schemas.openxmlformats.org/officeDocument/2006/relationships/vmlDrawing" Target="../drawings/vmlDrawing3.vml"/><Relationship Id="rId2"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5.xml"/><Relationship Id="rId2" Type="http://schemas.openxmlformats.org/officeDocument/2006/relationships/diagramData" Target="../diagrams/data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5.xml"/><Relationship Id="rId2" Type="http://schemas.openxmlformats.org/officeDocument/2006/relationships/diagramData" Target="../diagrams/data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5.xml"/><Relationship Id="rId2" Type="http://schemas.openxmlformats.org/officeDocument/2006/relationships/diagramData" Target="../diagrams/data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4.svg"/><Relationship Id="rId1" Type="http://schemas.openxmlformats.org/officeDocument/2006/relationships/slideLayout" Target="../slideLayouts/slideLayout25.xml"/><Relationship Id="rId2"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5.xml"/><Relationship Id="rId2" Type="http://schemas.openxmlformats.org/officeDocument/2006/relationships/diagramData" Target="../diagrams/data8.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4.svg"/><Relationship Id="rId1" Type="http://schemas.openxmlformats.org/officeDocument/2006/relationships/slideLayout" Target="../slideLayouts/slideLayout25.xml"/><Relationship Id="rId2"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hyperlink" Target="http://commons.wikimedia.org/wiki/category:green_check_marks" TargetMode="External"/><Relationship Id="rId1" Type="http://schemas.openxmlformats.org/officeDocument/2006/relationships/slideLayout" Target="../slideLayouts/slideLayout20.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5.xml"/><Relationship Id="rId2" Type="http://schemas.openxmlformats.org/officeDocument/2006/relationships/diagramData" Target="../diagrams/data9.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oleObject" Target="../embeddings/oleObject4.bin"/><Relationship Id="rId5" Type="http://schemas.openxmlformats.org/officeDocument/2006/relationships/image" Target="../media/image26.emf"/><Relationship Id="rId1" Type="http://schemas.openxmlformats.org/officeDocument/2006/relationships/vmlDrawing" Target="../drawings/vmlDrawing4.vml"/><Relationship Id="rId2" Type="http://schemas.openxmlformats.org/officeDocument/2006/relationships/tags" Target="../tags/tag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5.xml"/><Relationship Id="rId2" Type="http://schemas.openxmlformats.org/officeDocument/2006/relationships/diagramData" Target="../diagrams/data10.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17.png"/><Relationship Id="rId5" Type="http://schemas.openxmlformats.org/officeDocument/2006/relationships/image" Target="../media/image24.svg"/><Relationship Id="rId1" Type="http://schemas.openxmlformats.org/officeDocument/2006/relationships/slideLayout" Target="../slideLayouts/slideLayout25.xml"/><Relationship Id="rId2" Type="http://schemas.openxmlformats.org/officeDocument/2006/relationships/image" Target="../media/image37.jpg"/></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17.png"/><Relationship Id="rId5" Type="http://schemas.openxmlformats.org/officeDocument/2006/relationships/image" Target="../media/image24.svg"/><Relationship Id="rId1" Type="http://schemas.openxmlformats.org/officeDocument/2006/relationships/slideLayout" Target="../slideLayouts/slideLayout25.xml"/><Relationship Id="rId2" Type="http://schemas.openxmlformats.org/officeDocument/2006/relationships/image" Target="../media/image37.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17.png"/><Relationship Id="rId5" Type="http://schemas.openxmlformats.org/officeDocument/2006/relationships/image" Target="../media/image24.svg"/><Relationship Id="rId1" Type="http://schemas.openxmlformats.org/officeDocument/2006/relationships/slideLayout" Target="../slideLayouts/slideLayout25.xml"/><Relationship Id="rId2"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7" Type="http://schemas.openxmlformats.org/officeDocument/2006/relationships/image" Target="../media/image17.png"/><Relationship Id="rId8" Type="http://schemas.openxmlformats.org/officeDocument/2006/relationships/image" Target="../media/image24.svg"/><Relationship Id="rId1" Type="http://schemas.openxmlformats.org/officeDocument/2006/relationships/slideLayout" Target="../slideLayouts/slideLayout25.xml"/><Relationship Id="rId2" Type="http://schemas.openxmlformats.org/officeDocument/2006/relationships/diagramData" Target="../diagrams/data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oleObject" Target="../embeddings/oleObject5.bin"/><Relationship Id="rId5" Type="http://schemas.openxmlformats.org/officeDocument/2006/relationships/image" Target="../media/image26.emf"/><Relationship Id="rId1" Type="http://schemas.openxmlformats.org/officeDocument/2006/relationships/vmlDrawing" Target="../drawings/vmlDrawing5.vml"/><Relationship Id="rId2"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jpeg"/><Relationship Id="rId1" Type="http://schemas.openxmlformats.org/officeDocument/2006/relationships/slideLayout" Target="../slideLayouts/slideLayout20.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4.svg"/><Relationship Id="rId1" Type="http://schemas.openxmlformats.org/officeDocument/2006/relationships/slideLayout" Target="../slideLayouts/slideLayout25.xml"/><Relationship Id="rId2"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8.jpeg"/><Relationship Id="rId1" Type="http://schemas.openxmlformats.org/officeDocument/2006/relationships/slideLayout" Target="../slideLayouts/slideLayout20.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4.svg"/><Relationship Id="rId1" Type="http://schemas.openxmlformats.org/officeDocument/2006/relationships/slideLayout" Target="../slideLayouts/slideLayout25.xml"/><Relationship Id="rId2"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762362DE-7747-4D8B-99FA-8E36F0B15FF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25123E6E-F713-4254-A6BF-358CC8EC6C95}"/>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xmlns="" id="{2F690FE0-5412-4598-8AD6-769BB36E2CE1}"/>
                </a:ext>
              </a:extLst>
            </p:cNvPr>
            <p:cNvCxnSpPr/>
            <p:nvPr>
              <p:extLst>
                <p:ext uri="{386F3935-93C4-4BCD-93E2-E3B085C9AB24}">
                  <p16:designElem xmlns:p16="http://schemas.microsoft.com/office/powerpoint/2015/main" xmlns=""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B4850BB6-6709-408E-BEFD-24DC5E3C2964}"/>
                </a:ext>
              </a:extLst>
            </p:cNvPr>
            <p:cNvCxnSpPr/>
            <p:nvPr>
              <p:extLst>
                <p:ext uri="{386F3935-93C4-4BCD-93E2-E3B085C9AB24}">
                  <p16:designElem xmlns:p16="http://schemas.microsoft.com/office/powerpoint/2015/main" xmlns=""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4A03B410-983E-40D8-A4EA-2BB747CB003B}"/>
                </a:ext>
              </a:extLst>
            </p:cNvPr>
            <p:cNvCxnSpPr/>
            <p:nvPr>
              <p:extLst>
                <p:ext uri="{386F3935-93C4-4BCD-93E2-E3B085C9AB24}">
                  <p16:designElem xmlns:p16="http://schemas.microsoft.com/office/powerpoint/2015/main" xmlns=""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12B92421-6A58-4A51-AB7D-B97EA85E3036}"/>
                </a:ext>
              </a:extLst>
            </p:cNvPr>
            <p:cNvCxnSpPr/>
            <p:nvPr>
              <p:extLst>
                <p:ext uri="{386F3935-93C4-4BCD-93E2-E3B085C9AB24}">
                  <p16:designElem xmlns:p16="http://schemas.microsoft.com/office/powerpoint/2015/main" xmlns=""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xmlns="" id="{9D092B0B-C6FB-4CDC-ABE8-5C817CAC697B}"/>
                </a:ext>
              </a:extLst>
            </p:cNvPr>
            <p:cNvCxnSpPr/>
            <p:nvPr>
              <p:extLst>
                <p:ext uri="{386F3935-93C4-4BCD-93E2-E3B085C9AB24}">
                  <p16:designElem xmlns:p16="http://schemas.microsoft.com/office/powerpoint/2015/main" xmlns=""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6" name="Graphic 5">
            <a:extLst>
              <a:ext uri="{FF2B5EF4-FFF2-40B4-BE49-F238E27FC236}">
                <a16:creationId xmlns:a16="http://schemas.microsoft.com/office/drawing/2014/main" xmlns="" id="{134C4287-4706-4495-8725-C352A8EF22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46633" y="1264416"/>
            <a:ext cx="4004489" cy="4004489"/>
          </a:xfrm>
          <a:prstGeom prst="rect">
            <a:avLst/>
          </a:prstGeom>
          <a:ln w="15875">
            <a:solidFill>
              <a:srgbClr val="FFFFFF">
                <a:alpha val="40000"/>
              </a:srgbClr>
            </a:solidFill>
          </a:ln>
          <a:effectLst>
            <a:innerShdw blurRad="57150" dist="38100" dir="14460000">
              <a:prstClr val="black">
                <a:alpha val="70000"/>
              </a:prstClr>
            </a:innerShdw>
          </a:effectLst>
        </p:spPr>
      </p:pic>
      <p:sp>
        <p:nvSpPr>
          <p:cNvPr id="2" name="Title 1">
            <a:extLst>
              <a:ext uri="{FF2B5EF4-FFF2-40B4-BE49-F238E27FC236}">
                <a16:creationId xmlns:a16="http://schemas.microsoft.com/office/drawing/2014/main" xmlns="" id="{D5143FC5-5780-46F6-9EFC-7EEB9C970024}"/>
              </a:ext>
            </a:extLst>
          </p:cNvPr>
          <p:cNvSpPr>
            <a:spLocks noGrp="1"/>
          </p:cNvSpPr>
          <p:nvPr>
            <p:ph type="ctrTitle"/>
          </p:nvPr>
        </p:nvSpPr>
        <p:spPr>
          <a:xfrm>
            <a:off x="5176509" y="993515"/>
            <a:ext cx="6368858" cy="4583104"/>
          </a:xfrm>
        </p:spPr>
        <p:txBody>
          <a:bodyPr>
            <a:normAutofit/>
          </a:bodyPr>
          <a:lstStyle/>
          <a:p>
            <a:r>
              <a:rPr lang="en-US" dirty="0"/>
              <a:t>Rescheduling </a:t>
            </a:r>
            <a:br>
              <a:rPr lang="en-US" dirty="0"/>
            </a:br>
            <a:r>
              <a:rPr lang="en-US" dirty="0"/>
              <a:t>and</a:t>
            </a:r>
            <a:br>
              <a:rPr lang="en-US" dirty="0"/>
            </a:br>
            <a:r>
              <a:rPr lang="en-US" dirty="0"/>
              <a:t>Pay Protection</a:t>
            </a:r>
            <a:br>
              <a:rPr lang="en-US" dirty="0"/>
            </a:br>
            <a:r>
              <a:rPr lang="en-US" dirty="0"/>
              <a:t/>
            </a:r>
            <a:br>
              <a:rPr lang="en-US" dirty="0"/>
            </a:br>
            <a:r>
              <a:rPr lang="en-US" dirty="0"/>
              <a:t>JCBA </a:t>
            </a:r>
            <a:br>
              <a:rPr lang="en-US" dirty="0"/>
            </a:br>
            <a:r>
              <a:rPr lang="en-US" dirty="0"/>
              <a:t>Section 10</a:t>
            </a:r>
          </a:p>
        </p:txBody>
      </p:sp>
    </p:spTree>
    <p:extLst>
      <p:ext uri="{BB962C8B-B14F-4D97-AF65-F5344CB8AC3E}">
        <p14:creationId xmlns:p14="http://schemas.microsoft.com/office/powerpoint/2010/main" val="2841728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xmlns="" id="{6B002C45-7BB8-49B1-ABA7-CFD239BB45EE}"/>
              </a:ext>
            </a:extLst>
          </p:cNvPr>
          <p:cNvSpPr/>
          <p:nvPr/>
        </p:nvSpPr>
        <p:spPr>
          <a:xfrm>
            <a:off x="1595951" y="2474407"/>
            <a:ext cx="8686800" cy="1454456"/>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chemeClr val="tx1"/>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xmlns="" id="{11F97169-1657-4FEC-9123-EB3CD0D652D0}"/>
              </a:ext>
            </a:extLst>
          </p:cNvPr>
          <p:cNvSpPr/>
          <p:nvPr/>
        </p:nvSpPr>
        <p:spPr>
          <a:xfrm>
            <a:off x="8029719" y="2750429"/>
            <a:ext cx="1005840" cy="18288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endParaRPr lang="en-US" sz="105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6" name="Freeform 125"/>
          <p:cNvSpPr>
            <a:spLocks noChangeAspect="1"/>
          </p:cNvSpPr>
          <p:nvPr/>
        </p:nvSpPr>
        <p:spPr>
          <a:xfrm>
            <a:off x="7815872" y="3380145"/>
            <a:ext cx="207832" cy="193040"/>
          </a:xfrm>
          <a:custGeom>
            <a:avLst/>
            <a:gdLst/>
            <a:ahLst/>
            <a:cxnLst/>
            <a:rect l="0" t="0" r="0" b="0"/>
            <a:pathLst>
              <a:path w="2208212" h="2051050">
                <a:moveTo>
                  <a:pt x="1090983" y="1488604"/>
                </a:moveTo>
                <a:cubicBezTo>
                  <a:pt x="1057241" y="1533600"/>
                  <a:pt x="1057241" y="1533600"/>
                  <a:pt x="1057241" y="1533600"/>
                </a:cubicBezTo>
                <a:cubicBezTo>
                  <a:pt x="828548" y="1878566"/>
                  <a:pt x="641093" y="2051049"/>
                  <a:pt x="494878" y="2051049"/>
                </a:cubicBezTo>
                <a:cubicBezTo>
                  <a:pt x="326170" y="2051049"/>
                  <a:pt x="161210" y="1916062"/>
                  <a:pt x="0" y="1642339"/>
                </a:cubicBezTo>
                <a:cubicBezTo>
                  <a:pt x="22494" y="1642339"/>
                  <a:pt x="37490" y="1642339"/>
                  <a:pt x="48737" y="1642339"/>
                </a:cubicBezTo>
                <a:cubicBezTo>
                  <a:pt x="239941" y="1642339"/>
                  <a:pt x="453638" y="1496103"/>
                  <a:pt x="689831" y="1203632"/>
                </a:cubicBezTo>
                <a:cubicBezTo>
                  <a:pt x="749816" y="1128639"/>
                  <a:pt x="749816" y="1128639"/>
                  <a:pt x="749816" y="1128639"/>
                </a:cubicBezTo>
                <a:cubicBezTo>
                  <a:pt x="671085" y="1046147"/>
                  <a:pt x="671085" y="1046147"/>
                  <a:pt x="671085" y="1046147"/>
                </a:cubicBezTo>
                <a:cubicBezTo>
                  <a:pt x="457389" y="817419"/>
                  <a:pt x="348664" y="622438"/>
                  <a:pt x="348664" y="461204"/>
                </a:cubicBezTo>
                <a:cubicBezTo>
                  <a:pt x="348664" y="333716"/>
                  <a:pt x="464885" y="179981"/>
                  <a:pt x="701078" y="0"/>
                </a:cubicBezTo>
                <a:cubicBezTo>
                  <a:pt x="734820" y="228727"/>
                  <a:pt x="836045" y="449955"/>
                  <a:pt x="1004754" y="663684"/>
                </a:cubicBezTo>
                <a:cubicBezTo>
                  <a:pt x="1068488" y="749926"/>
                  <a:pt x="1068488" y="749926"/>
                  <a:pt x="1068488" y="749926"/>
                </a:cubicBezTo>
                <a:cubicBezTo>
                  <a:pt x="1120976" y="678684"/>
                  <a:pt x="1120976" y="678684"/>
                  <a:pt x="1120976" y="678684"/>
                </a:cubicBezTo>
                <a:cubicBezTo>
                  <a:pt x="1364667" y="367463"/>
                  <a:pt x="1589612" y="213728"/>
                  <a:pt x="1788313" y="213728"/>
                </a:cubicBezTo>
                <a:cubicBezTo>
                  <a:pt x="1942026" y="213728"/>
                  <a:pt x="2061997" y="329967"/>
                  <a:pt x="2140727" y="566194"/>
                </a:cubicBezTo>
                <a:cubicBezTo>
                  <a:pt x="2118233" y="562444"/>
                  <a:pt x="2099487" y="562444"/>
                  <a:pt x="2091989" y="562444"/>
                </a:cubicBezTo>
                <a:cubicBezTo>
                  <a:pt x="2020757" y="562444"/>
                  <a:pt x="1919531" y="607440"/>
                  <a:pt x="1792062" y="704930"/>
                </a:cubicBezTo>
                <a:cubicBezTo>
                  <a:pt x="1664594" y="798671"/>
                  <a:pt x="1559619" y="903661"/>
                  <a:pt x="1469641" y="1023649"/>
                </a:cubicBezTo>
                <a:cubicBezTo>
                  <a:pt x="1405906" y="1113640"/>
                  <a:pt x="1405906" y="1113640"/>
                  <a:pt x="1405906" y="1113640"/>
                </a:cubicBezTo>
                <a:cubicBezTo>
                  <a:pt x="1469641" y="1173636"/>
                  <a:pt x="1469641" y="1173636"/>
                  <a:pt x="1469641" y="1173636"/>
                </a:cubicBezTo>
                <a:cubicBezTo>
                  <a:pt x="1705833" y="1402361"/>
                  <a:pt x="1949525" y="1518601"/>
                  <a:pt x="2208211" y="1518601"/>
                </a:cubicBezTo>
                <a:cubicBezTo>
                  <a:pt x="2069495" y="1796074"/>
                  <a:pt x="1927030" y="1934810"/>
                  <a:pt x="1777066" y="1934810"/>
                </a:cubicBezTo>
                <a:cubicBezTo>
                  <a:pt x="1642099" y="1934810"/>
                  <a:pt x="1447146" y="1814822"/>
                  <a:pt x="1192208" y="1578596"/>
                </a:cubicBezTo>
                <a:cubicBezTo>
                  <a:pt x="1090983" y="1488604"/>
                  <a:pt x="1090983" y="1488604"/>
                  <a:pt x="1090983" y="1488604"/>
                </a:cubicBezTo>
                <a:close/>
              </a:path>
            </a:pathLst>
          </a:custGeom>
          <a:solidFill>
            <a:srgbClr val="D1D53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xmlns="" id="{30B6F835-02D9-498A-ACBF-5BA4CDF6BC5A}"/>
              </a:ext>
            </a:extLst>
          </p:cNvPr>
          <p:cNvSpPr/>
          <p:nvPr/>
        </p:nvSpPr>
        <p:spPr>
          <a:xfrm>
            <a:off x="1581950" y="750681"/>
            <a:ext cx="8686801" cy="365760"/>
          </a:xfrm>
          <a:prstGeom prst="rect">
            <a:avLst/>
          </a:prstGeom>
          <a:solidFill>
            <a:srgbClr val="00467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600" b="1" kern="0" dirty="0">
                <a:solidFill>
                  <a:srgbClr val="FFFFFF"/>
                </a:solidFill>
                <a:latin typeface="Arial" panose="020B0604020202020204" pitchFamily="34" charset="0"/>
                <a:cs typeface="Arial" panose="020B0604020202020204" pitchFamily="34" charset="0"/>
              </a:rPr>
              <a:t>Before you report to work (sign-in):</a:t>
            </a:r>
          </a:p>
        </p:txBody>
      </p:sp>
      <p:sp>
        <p:nvSpPr>
          <p:cNvPr id="84" name="Rectangle 83">
            <a:extLst>
              <a:ext uri="{FF2B5EF4-FFF2-40B4-BE49-F238E27FC236}">
                <a16:creationId xmlns:a16="http://schemas.microsoft.com/office/drawing/2014/main" xmlns="" id="{B90B9AFB-81E8-4F1B-98C2-C62A21F700EB}"/>
              </a:ext>
            </a:extLst>
          </p:cNvPr>
          <p:cNvSpPr/>
          <p:nvPr/>
        </p:nvSpPr>
        <p:spPr>
          <a:xfrm>
            <a:off x="2465775" y="2703731"/>
            <a:ext cx="1554480" cy="960120"/>
          </a:xfrm>
          <a:prstGeom prst="rect">
            <a:avLst/>
          </a:prstGeom>
          <a:solidFill>
            <a:srgbClr val="D0DAE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There’s a change to your trip (city pair, layover city, or duration) that occurs </a:t>
            </a:r>
            <a:r>
              <a:rPr lang="en-US" sz="900" b="1" kern="0" dirty="0">
                <a:solidFill>
                  <a:schemeClr val="tx1">
                    <a:lumMod val="75000"/>
                    <a:lumOff val="25000"/>
                  </a:schemeClr>
                </a:solidFill>
                <a:latin typeface="Arial" panose="020B0604020202020204" pitchFamily="34" charset="0"/>
                <a:cs typeface="Arial" panose="020B0604020202020204" pitchFamily="34" charset="0"/>
              </a:rPr>
              <a:t>within </a:t>
            </a:r>
            <a:r>
              <a:rPr lang="en-US" sz="900" kern="0" dirty="0">
                <a:solidFill>
                  <a:schemeClr val="tx1">
                    <a:lumMod val="75000"/>
                    <a:lumOff val="25000"/>
                  </a:schemeClr>
                </a:solidFill>
                <a:latin typeface="Arial" panose="020B0604020202020204" pitchFamily="34" charset="0"/>
                <a:cs typeface="Arial" panose="020B0604020202020204" pitchFamily="34" charset="0"/>
              </a:rPr>
              <a:t>3 calendar days of your flight </a:t>
            </a:r>
            <a:r>
              <a:rPr lang="en-US" sz="800" kern="0" dirty="0">
                <a:solidFill>
                  <a:schemeClr val="tx1">
                    <a:lumMod val="75000"/>
                    <a:lumOff val="25000"/>
                  </a:schemeClr>
                </a:solidFill>
                <a:latin typeface="Arial" panose="020B0604020202020204" pitchFamily="34" charset="0"/>
                <a:cs typeface="Arial" panose="020B0604020202020204" pitchFamily="34" charset="0"/>
              </a:rPr>
              <a:t>(section 10.J.2.c)</a:t>
            </a:r>
          </a:p>
        </p:txBody>
      </p:sp>
      <p:sp>
        <p:nvSpPr>
          <p:cNvPr id="85" name="Flowchart: Decision 84">
            <a:extLst>
              <a:ext uri="{FF2B5EF4-FFF2-40B4-BE49-F238E27FC236}">
                <a16:creationId xmlns:a16="http://schemas.microsoft.com/office/drawing/2014/main" xmlns="" id="{10108B20-ADE5-4627-91F4-2843955A1DCA}"/>
              </a:ext>
            </a:extLst>
          </p:cNvPr>
          <p:cNvSpPr/>
          <p:nvPr/>
        </p:nvSpPr>
        <p:spPr>
          <a:xfrm>
            <a:off x="6042879" y="2662939"/>
            <a:ext cx="1201615" cy="542925"/>
          </a:xfrm>
          <a:prstGeom prst="flowChartDecision">
            <a:avLst/>
          </a:prstGeom>
          <a:solidFill>
            <a:schemeClr val="bg1"/>
          </a:solidFill>
          <a:ln w="9525">
            <a:solidFill>
              <a:srgbClr val="0078D2"/>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1000" kern="0" dirty="0">
                <a:solidFill>
                  <a:srgbClr val="0078D2"/>
                </a:solidFill>
                <a:latin typeface="Arial" panose="020B0604020202020204" pitchFamily="34" charset="0"/>
                <a:cs typeface="Arial" panose="020B0604020202020204" pitchFamily="34" charset="0"/>
              </a:rPr>
              <a:t>Remain on trip</a:t>
            </a:r>
          </a:p>
        </p:txBody>
      </p:sp>
      <p:sp>
        <p:nvSpPr>
          <p:cNvPr id="86" name="Flowchart: Decision 85">
            <a:extLst>
              <a:ext uri="{FF2B5EF4-FFF2-40B4-BE49-F238E27FC236}">
                <a16:creationId xmlns:a16="http://schemas.microsoft.com/office/drawing/2014/main" xmlns="" id="{F3073C04-0082-4714-ABAD-F4119E851CE5}"/>
              </a:ext>
            </a:extLst>
          </p:cNvPr>
          <p:cNvSpPr/>
          <p:nvPr/>
        </p:nvSpPr>
        <p:spPr>
          <a:xfrm>
            <a:off x="6050491" y="3201635"/>
            <a:ext cx="1201615" cy="542925"/>
          </a:xfrm>
          <a:prstGeom prst="flowChartDecision">
            <a:avLst/>
          </a:prstGeom>
          <a:solidFill>
            <a:schemeClr val="bg1"/>
          </a:solidFill>
          <a:ln w="9525">
            <a:solidFill>
              <a:srgbClr val="0078D2"/>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1000" kern="0" dirty="0">
                <a:solidFill>
                  <a:srgbClr val="0078D2"/>
                </a:solidFill>
                <a:latin typeface="Arial" panose="020B0604020202020204" pitchFamily="34" charset="0"/>
                <a:cs typeface="Arial" panose="020B0604020202020204" pitchFamily="34" charset="0"/>
              </a:rPr>
              <a:t>Decline trip</a:t>
            </a:r>
          </a:p>
        </p:txBody>
      </p:sp>
      <p:sp>
        <p:nvSpPr>
          <p:cNvPr id="87" name="Rectangle 86">
            <a:extLst>
              <a:ext uri="{FF2B5EF4-FFF2-40B4-BE49-F238E27FC236}">
                <a16:creationId xmlns:a16="http://schemas.microsoft.com/office/drawing/2014/main" xmlns="" id="{11068A08-9BEA-40D0-8472-15E2AF5D2468}"/>
              </a:ext>
            </a:extLst>
          </p:cNvPr>
          <p:cNvSpPr/>
          <p:nvPr/>
        </p:nvSpPr>
        <p:spPr>
          <a:xfrm>
            <a:off x="8025115" y="3360999"/>
            <a:ext cx="1280160" cy="27432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No pay protection</a:t>
            </a:r>
          </a:p>
        </p:txBody>
      </p:sp>
      <p:sp>
        <p:nvSpPr>
          <p:cNvPr id="90" name="Flowchart: Process 89">
            <a:extLst>
              <a:ext uri="{FF2B5EF4-FFF2-40B4-BE49-F238E27FC236}">
                <a16:creationId xmlns:a16="http://schemas.microsoft.com/office/drawing/2014/main" xmlns="" id="{EC4C8E47-DFB3-4B85-BF94-4D2CD4AE9BC6}"/>
              </a:ext>
            </a:extLst>
          </p:cNvPr>
          <p:cNvSpPr/>
          <p:nvPr/>
        </p:nvSpPr>
        <p:spPr>
          <a:xfrm>
            <a:off x="4184898" y="2824091"/>
            <a:ext cx="1438276" cy="795528"/>
          </a:xfrm>
          <a:prstGeom prst="flowChartProcess">
            <a:avLst/>
          </a:prstGeom>
          <a:solidFill>
            <a:schemeClr val="bg1"/>
          </a:solidFill>
          <a:ln w="9525">
            <a:solidFill>
              <a:srgbClr val="9DA6AB"/>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You can choose to decline the trip </a:t>
            </a:r>
            <a:r>
              <a:rPr lang="en-US" sz="900" b="1" i="1" kern="0" dirty="0">
                <a:solidFill>
                  <a:schemeClr val="tx1">
                    <a:lumMod val="75000"/>
                    <a:lumOff val="25000"/>
                  </a:schemeClr>
                </a:solidFill>
                <a:latin typeface="Arial" panose="020B0604020202020204" pitchFamily="34" charset="0"/>
                <a:cs typeface="Arial" panose="020B0604020202020204" pitchFamily="34" charset="0"/>
              </a:rPr>
              <a:t>with Crew Scheduling’s consent</a:t>
            </a:r>
            <a:r>
              <a:rPr lang="en-US" sz="900" i="1" kern="0" dirty="0">
                <a:solidFill>
                  <a:schemeClr val="tx1">
                    <a:lumMod val="75000"/>
                    <a:lumOff val="25000"/>
                  </a:schemeClr>
                </a:solidFill>
                <a:latin typeface="Arial" panose="020B0604020202020204" pitchFamily="34" charset="0"/>
                <a:cs typeface="Arial" panose="020B0604020202020204" pitchFamily="34" charset="0"/>
              </a:rPr>
              <a:t> </a:t>
            </a:r>
            <a:r>
              <a:rPr lang="en-US" sz="900" kern="0" dirty="0">
                <a:solidFill>
                  <a:schemeClr val="tx1">
                    <a:lumMod val="75000"/>
                    <a:lumOff val="25000"/>
                  </a:schemeClr>
                </a:solidFill>
                <a:latin typeface="Arial" panose="020B0604020202020204" pitchFamily="34" charset="0"/>
                <a:cs typeface="Arial" panose="020B0604020202020204" pitchFamily="34" charset="0"/>
              </a:rPr>
              <a:t>or you can remain on the trip</a:t>
            </a:r>
          </a:p>
        </p:txBody>
      </p:sp>
      <p:sp>
        <p:nvSpPr>
          <p:cNvPr id="93" name="Rectangle 92">
            <a:extLst>
              <a:ext uri="{FF2B5EF4-FFF2-40B4-BE49-F238E27FC236}">
                <a16:creationId xmlns:a16="http://schemas.microsoft.com/office/drawing/2014/main" xmlns="" id="{8AC53C8A-A99F-4498-8E19-D52A611872C2}"/>
              </a:ext>
            </a:extLst>
          </p:cNvPr>
          <p:cNvSpPr/>
          <p:nvPr/>
        </p:nvSpPr>
        <p:spPr>
          <a:xfrm>
            <a:off x="1576083" y="1116441"/>
            <a:ext cx="8686800" cy="137160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chemeClr val="tx1"/>
              </a:solidFill>
              <a:latin typeface="Arial" panose="020B0604020202020204" pitchFamily="34" charset="0"/>
              <a:cs typeface="Arial" panose="020B0604020202020204" pitchFamily="34" charset="0"/>
            </a:endParaRPr>
          </a:p>
        </p:txBody>
      </p:sp>
      <p:sp>
        <p:nvSpPr>
          <p:cNvPr id="94" name="Rectangle 93">
            <a:extLst>
              <a:ext uri="{FF2B5EF4-FFF2-40B4-BE49-F238E27FC236}">
                <a16:creationId xmlns:a16="http://schemas.microsoft.com/office/drawing/2014/main" xmlns="" id="{66F41F05-7D91-419D-B35D-568FC704F2E3}"/>
              </a:ext>
            </a:extLst>
          </p:cNvPr>
          <p:cNvSpPr/>
          <p:nvPr/>
        </p:nvSpPr>
        <p:spPr>
          <a:xfrm>
            <a:off x="2472348" y="1254003"/>
            <a:ext cx="1552813" cy="960887"/>
          </a:xfrm>
          <a:prstGeom prst="rect">
            <a:avLst/>
          </a:prstGeom>
          <a:solidFill>
            <a:srgbClr val="D0DAE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There’s a change to your trip (city pair, layover city, or duration) that occurs </a:t>
            </a:r>
            <a:r>
              <a:rPr lang="en-US" sz="900" b="1" kern="0" dirty="0">
                <a:solidFill>
                  <a:schemeClr val="tx1">
                    <a:lumMod val="75000"/>
                    <a:lumOff val="25000"/>
                  </a:schemeClr>
                </a:solidFill>
                <a:latin typeface="Arial" panose="020B0604020202020204" pitchFamily="34" charset="0"/>
                <a:cs typeface="Arial" panose="020B0604020202020204" pitchFamily="34" charset="0"/>
              </a:rPr>
              <a:t>more than </a:t>
            </a:r>
            <a:r>
              <a:rPr lang="en-US" sz="900" kern="0" dirty="0">
                <a:solidFill>
                  <a:schemeClr val="tx1">
                    <a:lumMod val="75000"/>
                    <a:lumOff val="25000"/>
                  </a:schemeClr>
                </a:solidFill>
                <a:latin typeface="Arial" panose="020B0604020202020204" pitchFamily="34" charset="0"/>
                <a:cs typeface="Arial" panose="020B0604020202020204" pitchFamily="34" charset="0"/>
              </a:rPr>
              <a:t>3 calendar days out </a:t>
            </a:r>
            <a:r>
              <a:rPr lang="en-US" sz="800" kern="0" dirty="0">
                <a:solidFill>
                  <a:schemeClr val="tx1">
                    <a:lumMod val="75000"/>
                    <a:lumOff val="25000"/>
                  </a:schemeClr>
                </a:solidFill>
                <a:latin typeface="Arial" panose="020B0604020202020204" pitchFamily="34" charset="0"/>
                <a:cs typeface="Arial" panose="020B0604020202020204" pitchFamily="34" charset="0"/>
              </a:rPr>
              <a:t>(section 10.J.2.b)</a:t>
            </a:r>
          </a:p>
        </p:txBody>
      </p:sp>
      <p:sp>
        <p:nvSpPr>
          <p:cNvPr id="95" name="Flowchart: Decision 94">
            <a:extLst>
              <a:ext uri="{FF2B5EF4-FFF2-40B4-BE49-F238E27FC236}">
                <a16:creationId xmlns:a16="http://schemas.microsoft.com/office/drawing/2014/main" xmlns="" id="{2712F0A8-0BF6-4020-9992-E513FE370F28}"/>
              </a:ext>
            </a:extLst>
          </p:cNvPr>
          <p:cNvSpPr/>
          <p:nvPr/>
        </p:nvSpPr>
        <p:spPr>
          <a:xfrm>
            <a:off x="6071043" y="1175852"/>
            <a:ext cx="1201615" cy="542925"/>
          </a:xfrm>
          <a:prstGeom prst="flowChartDecision">
            <a:avLst/>
          </a:prstGeom>
          <a:solidFill>
            <a:schemeClr val="bg1"/>
          </a:solidFill>
          <a:ln w="9525">
            <a:solidFill>
              <a:srgbClr val="0078D2"/>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1000" kern="0" dirty="0">
                <a:solidFill>
                  <a:srgbClr val="0078D2"/>
                </a:solidFill>
                <a:latin typeface="Arial" panose="020B0604020202020204" pitchFamily="34" charset="0"/>
                <a:cs typeface="Arial" panose="020B0604020202020204" pitchFamily="34" charset="0"/>
              </a:rPr>
              <a:t>Remain on trip</a:t>
            </a:r>
          </a:p>
        </p:txBody>
      </p:sp>
      <p:sp>
        <p:nvSpPr>
          <p:cNvPr id="96" name="Flowchart: Decision 95">
            <a:extLst>
              <a:ext uri="{FF2B5EF4-FFF2-40B4-BE49-F238E27FC236}">
                <a16:creationId xmlns:a16="http://schemas.microsoft.com/office/drawing/2014/main" xmlns="" id="{41706CDF-E41B-4DB7-B264-E7C348992166}"/>
              </a:ext>
            </a:extLst>
          </p:cNvPr>
          <p:cNvSpPr/>
          <p:nvPr/>
        </p:nvSpPr>
        <p:spPr>
          <a:xfrm>
            <a:off x="6078299" y="1730432"/>
            <a:ext cx="1201615" cy="542925"/>
          </a:xfrm>
          <a:prstGeom prst="flowChartDecision">
            <a:avLst/>
          </a:prstGeom>
          <a:solidFill>
            <a:schemeClr val="bg1"/>
          </a:solidFill>
          <a:ln w="9525">
            <a:solidFill>
              <a:srgbClr val="0078D2"/>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1000" kern="0" dirty="0">
                <a:solidFill>
                  <a:srgbClr val="0078D2"/>
                </a:solidFill>
                <a:latin typeface="Arial" panose="020B0604020202020204" pitchFamily="34" charset="0"/>
                <a:cs typeface="Arial" panose="020B0604020202020204" pitchFamily="34" charset="0"/>
              </a:rPr>
              <a:t>Decline trip</a:t>
            </a:r>
          </a:p>
        </p:txBody>
      </p:sp>
      <p:sp>
        <p:nvSpPr>
          <p:cNvPr id="97" name="Flowchart: Process 96">
            <a:extLst>
              <a:ext uri="{FF2B5EF4-FFF2-40B4-BE49-F238E27FC236}">
                <a16:creationId xmlns:a16="http://schemas.microsoft.com/office/drawing/2014/main" xmlns="" id="{524BD431-4947-4DE0-B9D4-8B8ECCAC41FE}"/>
              </a:ext>
            </a:extLst>
          </p:cNvPr>
          <p:cNvSpPr/>
          <p:nvPr/>
        </p:nvSpPr>
        <p:spPr>
          <a:xfrm>
            <a:off x="4202895" y="1334597"/>
            <a:ext cx="1438276" cy="791667"/>
          </a:xfrm>
          <a:prstGeom prst="flowChartProcess">
            <a:avLst/>
          </a:prstGeom>
          <a:solidFill>
            <a:schemeClr val="bg1"/>
          </a:solidFill>
          <a:ln w="9525">
            <a:solidFill>
              <a:srgbClr val="9DA6AB"/>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You can choose to decline the trip by calling Crew Scheduling or you can remain on the trip</a:t>
            </a:r>
          </a:p>
        </p:txBody>
      </p:sp>
      <p:sp>
        <p:nvSpPr>
          <p:cNvPr id="98" name="Rectangle 97">
            <a:extLst>
              <a:ext uri="{FF2B5EF4-FFF2-40B4-BE49-F238E27FC236}">
                <a16:creationId xmlns:a16="http://schemas.microsoft.com/office/drawing/2014/main" xmlns="" id="{208B721D-DD40-4D61-9060-C4295FB3B5C3}"/>
              </a:ext>
            </a:extLst>
          </p:cNvPr>
          <p:cNvSpPr/>
          <p:nvPr/>
        </p:nvSpPr>
        <p:spPr>
          <a:xfrm>
            <a:off x="8006815" y="1329561"/>
            <a:ext cx="1005840" cy="18288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 </a:t>
            </a:r>
          </a:p>
        </p:txBody>
      </p:sp>
      <p:sp>
        <p:nvSpPr>
          <p:cNvPr id="99" name="Rectangle 98">
            <a:extLst>
              <a:ext uri="{FF2B5EF4-FFF2-40B4-BE49-F238E27FC236}">
                <a16:creationId xmlns:a16="http://schemas.microsoft.com/office/drawing/2014/main" xmlns="" id="{3B3D7C84-2175-4258-98E6-E4228A1F864D}"/>
              </a:ext>
            </a:extLst>
          </p:cNvPr>
          <p:cNvSpPr/>
          <p:nvPr/>
        </p:nvSpPr>
        <p:spPr>
          <a:xfrm>
            <a:off x="8006815" y="1880164"/>
            <a:ext cx="1280160" cy="27432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No pay protection</a:t>
            </a:r>
          </a:p>
        </p:txBody>
      </p:sp>
      <p:cxnSp>
        <p:nvCxnSpPr>
          <p:cNvPr id="100" name="Connector: Elbow 51">
            <a:extLst>
              <a:ext uri="{FF2B5EF4-FFF2-40B4-BE49-F238E27FC236}">
                <a16:creationId xmlns:a16="http://schemas.microsoft.com/office/drawing/2014/main" xmlns="" id="{7418F8BC-0C98-4ACF-AE22-C3FCBD8166E0}"/>
              </a:ext>
            </a:extLst>
          </p:cNvPr>
          <p:cNvCxnSpPr/>
          <p:nvPr/>
        </p:nvCxnSpPr>
        <p:spPr>
          <a:xfrm flipV="1">
            <a:off x="5649925" y="1458267"/>
            <a:ext cx="428371" cy="280021"/>
          </a:xfrm>
          <a:prstGeom prst="bentConnector3">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2" name="Freeform 101"/>
          <p:cNvSpPr>
            <a:spLocks noChangeAspect="1"/>
          </p:cNvSpPr>
          <p:nvPr/>
        </p:nvSpPr>
        <p:spPr>
          <a:xfrm>
            <a:off x="7842419" y="1309756"/>
            <a:ext cx="267948" cy="254000"/>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3" name="Freeform 102"/>
          <p:cNvSpPr>
            <a:spLocks noChangeAspect="1"/>
          </p:cNvSpPr>
          <p:nvPr/>
        </p:nvSpPr>
        <p:spPr>
          <a:xfrm>
            <a:off x="7821887" y="1920804"/>
            <a:ext cx="207832" cy="193040"/>
          </a:xfrm>
          <a:custGeom>
            <a:avLst/>
            <a:gdLst/>
            <a:ahLst/>
            <a:cxnLst/>
            <a:rect l="0" t="0" r="0" b="0"/>
            <a:pathLst>
              <a:path w="2208212" h="2051050">
                <a:moveTo>
                  <a:pt x="1090983" y="1488604"/>
                </a:moveTo>
                <a:cubicBezTo>
                  <a:pt x="1057241" y="1533600"/>
                  <a:pt x="1057241" y="1533600"/>
                  <a:pt x="1057241" y="1533600"/>
                </a:cubicBezTo>
                <a:cubicBezTo>
                  <a:pt x="828548" y="1878566"/>
                  <a:pt x="641093" y="2051049"/>
                  <a:pt x="494878" y="2051049"/>
                </a:cubicBezTo>
                <a:cubicBezTo>
                  <a:pt x="326170" y="2051049"/>
                  <a:pt x="161210" y="1916062"/>
                  <a:pt x="0" y="1642339"/>
                </a:cubicBezTo>
                <a:cubicBezTo>
                  <a:pt x="22494" y="1642339"/>
                  <a:pt x="37490" y="1642339"/>
                  <a:pt x="48737" y="1642339"/>
                </a:cubicBezTo>
                <a:cubicBezTo>
                  <a:pt x="239941" y="1642339"/>
                  <a:pt x="453638" y="1496103"/>
                  <a:pt x="689831" y="1203632"/>
                </a:cubicBezTo>
                <a:cubicBezTo>
                  <a:pt x="749816" y="1128639"/>
                  <a:pt x="749816" y="1128639"/>
                  <a:pt x="749816" y="1128639"/>
                </a:cubicBezTo>
                <a:cubicBezTo>
                  <a:pt x="671085" y="1046147"/>
                  <a:pt x="671085" y="1046147"/>
                  <a:pt x="671085" y="1046147"/>
                </a:cubicBezTo>
                <a:cubicBezTo>
                  <a:pt x="457389" y="817419"/>
                  <a:pt x="348664" y="622438"/>
                  <a:pt x="348664" y="461204"/>
                </a:cubicBezTo>
                <a:cubicBezTo>
                  <a:pt x="348664" y="333716"/>
                  <a:pt x="464885" y="179981"/>
                  <a:pt x="701078" y="0"/>
                </a:cubicBezTo>
                <a:cubicBezTo>
                  <a:pt x="734820" y="228727"/>
                  <a:pt x="836045" y="449955"/>
                  <a:pt x="1004754" y="663684"/>
                </a:cubicBezTo>
                <a:cubicBezTo>
                  <a:pt x="1068488" y="749926"/>
                  <a:pt x="1068488" y="749926"/>
                  <a:pt x="1068488" y="749926"/>
                </a:cubicBezTo>
                <a:cubicBezTo>
                  <a:pt x="1120976" y="678684"/>
                  <a:pt x="1120976" y="678684"/>
                  <a:pt x="1120976" y="678684"/>
                </a:cubicBezTo>
                <a:cubicBezTo>
                  <a:pt x="1364667" y="367463"/>
                  <a:pt x="1589612" y="213728"/>
                  <a:pt x="1788313" y="213728"/>
                </a:cubicBezTo>
                <a:cubicBezTo>
                  <a:pt x="1942026" y="213728"/>
                  <a:pt x="2061997" y="329967"/>
                  <a:pt x="2140727" y="566194"/>
                </a:cubicBezTo>
                <a:cubicBezTo>
                  <a:pt x="2118233" y="562444"/>
                  <a:pt x="2099487" y="562444"/>
                  <a:pt x="2091989" y="562444"/>
                </a:cubicBezTo>
                <a:cubicBezTo>
                  <a:pt x="2020757" y="562444"/>
                  <a:pt x="1919531" y="607440"/>
                  <a:pt x="1792062" y="704930"/>
                </a:cubicBezTo>
                <a:cubicBezTo>
                  <a:pt x="1664594" y="798671"/>
                  <a:pt x="1559619" y="903661"/>
                  <a:pt x="1469641" y="1023649"/>
                </a:cubicBezTo>
                <a:cubicBezTo>
                  <a:pt x="1405906" y="1113640"/>
                  <a:pt x="1405906" y="1113640"/>
                  <a:pt x="1405906" y="1113640"/>
                </a:cubicBezTo>
                <a:cubicBezTo>
                  <a:pt x="1469641" y="1173636"/>
                  <a:pt x="1469641" y="1173636"/>
                  <a:pt x="1469641" y="1173636"/>
                </a:cubicBezTo>
                <a:cubicBezTo>
                  <a:pt x="1705833" y="1402361"/>
                  <a:pt x="1949525" y="1518601"/>
                  <a:pt x="2208211" y="1518601"/>
                </a:cubicBezTo>
                <a:cubicBezTo>
                  <a:pt x="2069495" y="1796074"/>
                  <a:pt x="1927030" y="1934810"/>
                  <a:pt x="1777066" y="1934810"/>
                </a:cubicBezTo>
                <a:cubicBezTo>
                  <a:pt x="1642099" y="1934810"/>
                  <a:pt x="1447146" y="1814822"/>
                  <a:pt x="1192208" y="1578596"/>
                </a:cubicBezTo>
                <a:cubicBezTo>
                  <a:pt x="1090983" y="1488604"/>
                  <a:pt x="1090983" y="1488604"/>
                  <a:pt x="1090983" y="1488604"/>
                </a:cubicBezTo>
                <a:close/>
              </a:path>
            </a:pathLst>
          </a:custGeom>
          <a:solidFill>
            <a:srgbClr val="D1D53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04" name="Connector: Elbow 53">
            <a:extLst>
              <a:ext uri="{FF2B5EF4-FFF2-40B4-BE49-F238E27FC236}">
                <a16:creationId xmlns:a16="http://schemas.microsoft.com/office/drawing/2014/main" xmlns="" id="{F475A532-21F8-4C42-BDF0-36367E81F0D5}"/>
              </a:ext>
            </a:extLst>
          </p:cNvPr>
          <p:cNvCxnSpPr>
            <a:cxnSpLocks/>
          </p:cNvCxnSpPr>
          <p:nvPr/>
        </p:nvCxnSpPr>
        <p:spPr>
          <a:xfrm>
            <a:off x="5642318" y="1716215"/>
            <a:ext cx="440983" cy="285679"/>
          </a:xfrm>
          <a:prstGeom prst="bentConnector3">
            <a:avLst>
              <a:gd name="adj1" fmla="val 50000"/>
            </a:avLst>
          </a:prstGeom>
          <a:ln w="9525">
            <a:solidFill>
              <a:srgbClr val="9DA6AB"/>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cxnSpLocks/>
          </p:cNvCxnSpPr>
          <p:nvPr/>
        </p:nvCxnSpPr>
        <p:spPr>
          <a:xfrm>
            <a:off x="7242148" y="1447315"/>
            <a:ext cx="548640" cy="1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cxnSpLocks/>
          </p:cNvCxnSpPr>
          <p:nvPr/>
        </p:nvCxnSpPr>
        <p:spPr>
          <a:xfrm>
            <a:off x="7281168" y="2001892"/>
            <a:ext cx="502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025163" y="1745199"/>
            <a:ext cx="177735" cy="0"/>
          </a:xfrm>
          <a:prstGeom prst="line">
            <a:avLst/>
          </a:prstGeom>
          <a:ln>
            <a:solidFill>
              <a:srgbClr val="9DA6AB"/>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987293" y="3221792"/>
            <a:ext cx="173736" cy="0"/>
          </a:xfrm>
          <a:prstGeom prst="line">
            <a:avLst/>
          </a:prstGeom>
          <a:ln>
            <a:solidFill>
              <a:srgbClr val="9DA6AB"/>
            </a:solidFill>
          </a:ln>
        </p:spPr>
        <p:style>
          <a:lnRef idx="1">
            <a:schemeClr val="accent1"/>
          </a:lnRef>
          <a:fillRef idx="0">
            <a:schemeClr val="accent1"/>
          </a:fillRef>
          <a:effectRef idx="0">
            <a:schemeClr val="accent1"/>
          </a:effectRef>
          <a:fontRef idx="minor">
            <a:schemeClr val="tx1"/>
          </a:fontRef>
        </p:style>
      </p:cxnSp>
      <p:cxnSp>
        <p:nvCxnSpPr>
          <p:cNvPr id="109" name="Connector: Elbow 51">
            <a:extLst>
              <a:ext uri="{FF2B5EF4-FFF2-40B4-BE49-F238E27FC236}">
                <a16:creationId xmlns:a16="http://schemas.microsoft.com/office/drawing/2014/main" xmlns="" id="{7418F8BC-0C98-4ACF-AE22-C3FCBD8166E0}"/>
              </a:ext>
            </a:extLst>
          </p:cNvPr>
          <p:cNvCxnSpPr/>
          <p:nvPr/>
        </p:nvCxnSpPr>
        <p:spPr>
          <a:xfrm flipV="1">
            <a:off x="5617117" y="2925843"/>
            <a:ext cx="428371" cy="280021"/>
          </a:xfrm>
          <a:prstGeom prst="bentConnector3">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53">
            <a:extLst>
              <a:ext uri="{FF2B5EF4-FFF2-40B4-BE49-F238E27FC236}">
                <a16:creationId xmlns:a16="http://schemas.microsoft.com/office/drawing/2014/main" xmlns="" id="{F475A532-21F8-4C42-BDF0-36367E81F0D5}"/>
              </a:ext>
            </a:extLst>
          </p:cNvPr>
          <p:cNvCxnSpPr>
            <a:cxnSpLocks/>
          </p:cNvCxnSpPr>
          <p:nvPr/>
        </p:nvCxnSpPr>
        <p:spPr>
          <a:xfrm>
            <a:off x="5609509" y="3183791"/>
            <a:ext cx="440983" cy="285679"/>
          </a:xfrm>
          <a:prstGeom prst="bentConnector3">
            <a:avLst>
              <a:gd name="adj1" fmla="val 50000"/>
            </a:avLst>
          </a:prstGeom>
          <a:ln w="9525">
            <a:solidFill>
              <a:srgbClr val="9DA6AB"/>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cxnSpLocks/>
          </p:cNvCxnSpPr>
          <p:nvPr/>
        </p:nvCxnSpPr>
        <p:spPr>
          <a:xfrm>
            <a:off x="7232233" y="2934399"/>
            <a:ext cx="548640" cy="10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cxnSpLocks/>
          </p:cNvCxnSpPr>
          <p:nvPr/>
        </p:nvCxnSpPr>
        <p:spPr>
          <a:xfrm>
            <a:off x="7240747" y="3476665"/>
            <a:ext cx="5029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3" name="Freeform 112"/>
          <p:cNvSpPr>
            <a:spLocks noChangeAspect="1"/>
          </p:cNvSpPr>
          <p:nvPr/>
        </p:nvSpPr>
        <p:spPr>
          <a:xfrm>
            <a:off x="7857947" y="2703731"/>
            <a:ext cx="267948" cy="254000"/>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xmlns="" id="{86BE340F-114A-47F8-9CA6-C9FC025C0948}"/>
              </a:ext>
            </a:extLst>
          </p:cNvPr>
          <p:cNvSpPr txBox="1"/>
          <p:nvPr/>
        </p:nvSpPr>
        <p:spPr>
          <a:xfrm>
            <a:off x="2657475" y="5030402"/>
            <a:ext cx="5638800" cy="369332"/>
          </a:xfrm>
          <a:prstGeom prst="rect">
            <a:avLst/>
          </a:prstGeom>
          <a:noFill/>
        </p:spPr>
        <p:txBody>
          <a:bodyPr wrap="square" rtlCol="0">
            <a:spAutoFit/>
          </a:bodyPr>
          <a:lstStyle/>
          <a:p>
            <a:r>
              <a:rPr lang="en-US" dirty="0"/>
              <a:t>Quick Reference Guide – Company Document</a:t>
            </a:r>
          </a:p>
        </p:txBody>
      </p:sp>
    </p:spTree>
    <p:extLst>
      <p:ext uri="{BB962C8B-B14F-4D97-AF65-F5344CB8AC3E}">
        <p14:creationId xmlns:p14="http://schemas.microsoft.com/office/powerpoint/2010/main" val="414890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C1B38B-7BDE-4A90-9820-D8C0C5CE4468}"/>
              </a:ext>
            </a:extLst>
          </p:cNvPr>
          <p:cNvSpPr>
            <a:spLocks noGrp="1"/>
          </p:cNvSpPr>
          <p:nvPr>
            <p:ph type="title"/>
          </p:nvPr>
        </p:nvSpPr>
        <p:spPr>
          <a:xfrm>
            <a:off x="4131270" y="169864"/>
            <a:ext cx="3679092" cy="1325563"/>
          </a:xfrm>
        </p:spPr>
        <p:txBody>
          <a:bodyPr/>
          <a:lstStyle/>
          <a:p>
            <a:r>
              <a:rPr lang="en-US" dirty="0"/>
              <a:t>Rescheduling</a:t>
            </a:r>
          </a:p>
        </p:txBody>
      </p:sp>
      <p:sp>
        <p:nvSpPr>
          <p:cNvPr id="3" name="Content Placeholder 2">
            <a:extLst>
              <a:ext uri="{FF2B5EF4-FFF2-40B4-BE49-F238E27FC236}">
                <a16:creationId xmlns:a16="http://schemas.microsoft.com/office/drawing/2014/main" xmlns="" id="{B7ED735E-7F58-4E33-89E0-F49EA0568775}"/>
              </a:ext>
            </a:extLst>
          </p:cNvPr>
          <p:cNvSpPr>
            <a:spLocks noGrp="1"/>
          </p:cNvSpPr>
          <p:nvPr>
            <p:ph idx="1"/>
          </p:nvPr>
        </p:nvSpPr>
        <p:spPr>
          <a:xfrm>
            <a:off x="838200" y="1534888"/>
            <a:ext cx="10515600" cy="4642077"/>
          </a:xfrm>
        </p:spPr>
        <p:txBody>
          <a:bodyPr>
            <a:normAutofit/>
          </a:bodyPr>
          <a:lstStyle/>
          <a:p>
            <a:endParaRPr lang="en-US" dirty="0"/>
          </a:p>
          <a:p>
            <a:pPr marL="0" indent="0">
              <a:buNone/>
            </a:pPr>
            <a:r>
              <a:rPr lang="en-US" dirty="0"/>
              <a:t>                 </a:t>
            </a:r>
          </a:p>
          <a:p>
            <a:pPr marL="0" indent="0">
              <a:buNone/>
            </a:pPr>
            <a:endParaRPr lang="en-US" dirty="0"/>
          </a:p>
          <a:p>
            <a:pPr marL="0" indent="0">
              <a:buNone/>
            </a:pPr>
            <a:r>
              <a:rPr lang="en-US" dirty="0"/>
              <a:t>    </a:t>
            </a:r>
          </a:p>
          <a:p>
            <a:pPr marL="0" indent="0">
              <a:buNone/>
            </a:pPr>
            <a:endParaRPr lang="en-US" sz="3200" u="sng" dirty="0"/>
          </a:p>
          <a:p>
            <a:pPr marL="0" indent="0">
              <a:buNone/>
            </a:pPr>
            <a:r>
              <a:rPr lang="en-US" sz="3200" u="sng" dirty="0"/>
              <a:t>After Report but Prior to Departure</a:t>
            </a:r>
          </a:p>
          <a:p>
            <a:pPr marL="0" indent="0">
              <a:buNone/>
            </a:pPr>
            <a:r>
              <a:rPr lang="en-US" dirty="0"/>
              <a:t>			</a:t>
            </a:r>
          </a:p>
          <a:p>
            <a:pPr marL="0" indent="0">
              <a:buNone/>
            </a:pPr>
            <a:r>
              <a:rPr lang="en-US" b="1" dirty="0"/>
              <a:t>			</a:t>
            </a:r>
            <a:r>
              <a:rPr lang="en-US" sz="3200" b="1" i="1" dirty="0"/>
              <a:t>Full</a:t>
            </a:r>
            <a:r>
              <a:rPr lang="en-US" sz="3200" i="1" dirty="0"/>
              <a:t> Sequence Cancellation</a:t>
            </a:r>
          </a:p>
          <a:p>
            <a:endParaRPr lang="en-US" dirty="0"/>
          </a:p>
        </p:txBody>
      </p:sp>
      <p:pic>
        <p:nvPicPr>
          <p:cNvPr id="4" name="Picture 3">
            <a:extLst>
              <a:ext uri="{FF2B5EF4-FFF2-40B4-BE49-F238E27FC236}">
                <a16:creationId xmlns:a16="http://schemas.microsoft.com/office/drawing/2014/main" xmlns="" id="{3F709184-1838-401F-9986-34FF9A3ED991}"/>
              </a:ext>
            </a:extLst>
          </p:cNvPr>
          <p:cNvPicPr>
            <a:picLocks noChangeAspect="1"/>
          </p:cNvPicPr>
          <p:nvPr/>
        </p:nvPicPr>
        <p:blipFill>
          <a:blip r:embed="rId2"/>
          <a:stretch>
            <a:fillRect/>
          </a:stretch>
        </p:blipFill>
        <p:spPr>
          <a:xfrm>
            <a:off x="7870374" y="688180"/>
            <a:ext cx="3080657" cy="3167744"/>
          </a:xfrm>
          <a:prstGeom prst="rect">
            <a:avLst/>
          </a:prstGeom>
        </p:spPr>
      </p:pic>
      <p:pic>
        <p:nvPicPr>
          <p:cNvPr id="8" name="Picture 7">
            <a:extLst>
              <a:ext uri="{FF2B5EF4-FFF2-40B4-BE49-F238E27FC236}">
                <a16:creationId xmlns:a16="http://schemas.microsoft.com/office/drawing/2014/main" xmlns="" id="{E51F747A-C3A6-44D3-BFB9-8B65C9C3A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44" y="1927625"/>
            <a:ext cx="2111829" cy="1748708"/>
          </a:xfrm>
          <a:prstGeom prst="rect">
            <a:avLst/>
          </a:prstGeom>
        </p:spPr>
      </p:pic>
      <p:pic>
        <p:nvPicPr>
          <p:cNvPr id="10" name="Picture 9">
            <a:extLst>
              <a:ext uri="{FF2B5EF4-FFF2-40B4-BE49-F238E27FC236}">
                <a16:creationId xmlns:a16="http://schemas.microsoft.com/office/drawing/2014/main" xmlns="" id="{DA36161A-E30D-4D71-8A2E-164A1ED0C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716" y="1317855"/>
            <a:ext cx="1219541" cy="1219541"/>
          </a:xfrm>
          <a:prstGeom prst="rect">
            <a:avLst/>
          </a:prstGeom>
        </p:spPr>
      </p:pic>
    </p:spTree>
    <p:extLst>
      <p:ext uri="{BB962C8B-B14F-4D97-AF65-F5344CB8AC3E}">
        <p14:creationId xmlns:p14="http://schemas.microsoft.com/office/powerpoint/2010/main" val="3119658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89CC7BDE-F79F-403C-9C66-A0E1EE0F18DC}"/>
              </a:ext>
            </a:extLst>
          </p:cNvPr>
          <p:cNvSpPr/>
          <p:nvPr/>
        </p:nvSpPr>
        <p:spPr>
          <a:xfrm>
            <a:off x="761314" y="160045"/>
            <a:ext cx="10592487" cy="127411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Rescheduling</a:t>
            </a:r>
          </a:p>
          <a:p>
            <a:pPr algn="ctr"/>
            <a:r>
              <a:rPr lang="en-US" sz="2400" dirty="0">
                <a:solidFill>
                  <a:srgbClr val="C00000"/>
                </a:solidFill>
              </a:rPr>
              <a:t>After Report – Prior to Departure</a:t>
            </a:r>
          </a:p>
          <a:p>
            <a:pPr algn="ctr"/>
            <a:r>
              <a:rPr lang="en-US" sz="2400" dirty="0">
                <a:solidFill>
                  <a:srgbClr val="C00000"/>
                </a:solidFill>
              </a:rPr>
              <a:t>Full Sequence Cancellation 10.J.3</a:t>
            </a:r>
          </a:p>
        </p:txBody>
      </p:sp>
      <p:graphicFrame>
        <p:nvGraphicFramePr>
          <p:cNvPr id="8" name="Diagram 7">
            <a:extLst>
              <a:ext uri="{FF2B5EF4-FFF2-40B4-BE49-F238E27FC236}">
                <a16:creationId xmlns:a16="http://schemas.microsoft.com/office/drawing/2014/main" xmlns="" id="{B3B7ED94-612D-43A9-BE71-F2541E4E151A}"/>
              </a:ext>
            </a:extLst>
          </p:cNvPr>
          <p:cNvGraphicFramePr/>
          <p:nvPr>
            <p:extLst>
              <p:ext uri="{D42A27DB-BD31-4B8C-83A1-F6EECF244321}">
                <p14:modId xmlns:p14="http://schemas.microsoft.com/office/powerpoint/2010/main" val="4165938391"/>
              </p:ext>
            </p:extLst>
          </p:nvPr>
        </p:nvGraphicFramePr>
        <p:xfrm>
          <a:off x="2125785" y="1853617"/>
          <a:ext cx="8393723" cy="4476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Graphic 10" descr="Group">
            <a:extLst>
              <a:ext uri="{FF2B5EF4-FFF2-40B4-BE49-F238E27FC236}">
                <a16:creationId xmlns:a16="http://schemas.microsoft.com/office/drawing/2014/main" xmlns="" id="{39245BBC-125C-4CCF-AE7D-E1D3E07295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378094" y="4232717"/>
            <a:ext cx="1110343" cy="1110343"/>
          </a:xfrm>
          <a:prstGeom prst="rect">
            <a:avLst/>
          </a:prstGeom>
        </p:spPr>
      </p:pic>
      <p:sp>
        <p:nvSpPr>
          <p:cNvPr id="12" name="Arrow: Down 11">
            <a:extLst>
              <a:ext uri="{FF2B5EF4-FFF2-40B4-BE49-F238E27FC236}">
                <a16:creationId xmlns:a16="http://schemas.microsoft.com/office/drawing/2014/main" xmlns="" id="{29CA753D-4C46-46B7-9539-1D3418BFDFA1}"/>
              </a:ext>
            </a:extLst>
          </p:cNvPr>
          <p:cNvSpPr/>
          <p:nvPr/>
        </p:nvSpPr>
        <p:spPr>
          <a:xfrm>
            <a:off x="7574305" y="5546259"/>
            <a:ext cx="280159" cy="43251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xmlns="" id="{FDE8BC08-1191-4043-9895-60FEF60AFA2B}"/>
              </a:ext>
            </a:extLst>
          </p:cNvPr>
          <p:cNvSpPr/>
          <p:nvPr/>
        </p:nvSpPr>
        <p:spPr>
          <a:xfrm>
            <a:off x="8906826" y="5762514"/>
            <a:ext cx="280159" cy="432511"/>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5EFD6D32-4574-46C9-AF25-9ADFDB56FEED}"/>
              </a:ext>
            </a:extLst>
          </p:cNvPr>
          <p:cNvSpPr txBox="1"/>
          <p:nvPr/>
        </p:nvSpPr>
        <p:spPr>
          <a:xfrm>
            <a:off x="-720588" y="8422175"/>
            <a:ext cx="5715000" cy="230832"/>
          </a:xfrm>
          <a:prstGeom prst="rect">
            <a:avLst/>
          </a:prstGeom>
          <a:noFill/>
        </p:spPr>
        <p:txBody>
          <a:bodyPr wrap="square" rtlCol="0">
            <a:spAutoFit/>
          </a:bodyPr>
          <a:lstStyle/>
          <a:p>
            <a:r>
              <a:rPr lang="en-US" sz="900">
                <a:hlinkClick r:id="rId9" tooltip="http://blog.educastur.es/bloggeoing/tag/eoi-info/"/>
              </a:rPr>
              <a:t>This Photo</a:t>
            </a:r>
            <a:r>
              <a:rPr lang="en-US" sz="900"/>
              <a:t> by Unknown Author is licensed under </a:t>
            </a:r>
            <a:r>
              <a:rPr lang="en-US" sz="900">
                <a:hlinkClick r:id="rId10" tooltip="https://creativecommons.org/licenses/by-nc-nd/3.0/"/>
              </a:rPr>
              <a:t>CC BY-NC-ND</a:t>
            </a:r>
            <a:endParaRPr lang="en-US" sz="900"/>
          </a:p>
        </p:txBody>
      </p:sp>
    </p:spTree>
    <p:extLst>
      <p:ext uri="{BB962C8B-B14F-4D97-AF65-F5344CB8AC3E}">
        <p14:creationId xmlns:p14="http://schemas.microsoft.com/office/powerpoint/2010/main" val="3874642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DFF49A58-3F1F-49C4-8DB4-D074DCA3F53C}"/>
              </a:ext>
            </a:extLst>
          </p:cNvPr>
          <p:cNvSpPr/>
          <p:nvPr/>
        </p:nvSpPr>
        <p:spPr>
          <a:xfrm>
            <a:off x="874003" y="166979"/>
            <a:ext cx="10592487" cy="119619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C00000"/>
                </a:solidFill>
              </a:rPr>
              <a:t>Rescheduling</a:t>
            </a:r>
          </a:p>
          <a:p>
            <a:pPr algn="ctr"/>
            <a:r>
              <a:rPr lang="en-US" sz="2400" dirty="0">
                <a:solidFill>
                  <a:srgbClr val="C00000"/>
                </a:solidFill>
              </a:rPr>
              <a:t>After Report – Prior to Departure</a:t>
            </a:r>
          </a:p>
          <a:p>
            <a:pPr algn="ctr"/>
            <a:r>
              <a:rPr lang="en-US" sz="2400" dirty="0">
                <a:solidFill>
                  <a:srgbClr val="C00000"/>
                </a:solidFill>
              </a:rPr>
              <a:t>Full Sequence Cancellation</a:t>
            </a:r>
            <a:endParaRPr lang="en-US" sz="2400" dirty="0"/>
          </a:p>
        </p:txBody>
      </p:sp>
      <p:graphicFrame>
        <p:nvGraphicFramePr>
          <p:cNvPr id="7" name="Diagram 6">
            <a:extLst>
              <a:ext uri="{FF2B5EF4-FFF2-40B4-BE49-F238E27FC236}">
                <a16:creationId xmlns:a16="http://schemas.microsoft.com/office/drawing/2014/main" xmlns="" id="{B7F2776B-AEAA-4554-9E07-918DCFBC2143}"/>
              </a:ext>
            </a:extLst>
          </p:cNvPr>
          <p:cNvGraphicFramePr/>
          <p:nvPr>
            <p:extLst>
              <p:ext uri="{D42A27DB-BD31-4B8C-83A1-F6EECF244321}">
                <p14:modId xmlns:p14="http://schemas.microsoft.com/office/powerpoint/2010/main" val="3567453576"/>
              </p:ext>
            </p:extLst>
          </p:nvPr>
        </p:nvGraphicFramePr>
        <p:xfrm>
          <a:off x="2032000" y="1356237"/>
          <a:ext cx="8128000" cy="5247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Receiver">
            <a:extLst>
              <a:ext uri="{FF2B5EF4-FFF2-40B4-BE49-F238E27FC236}">
                <a16:creationId xmlns:a16="http://schemas.microsoft.com/office/drawing/2014/main" xmlns="" id="{49419A29-5616-4D2A-86A1-A7BE0E1F19E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025944" y="3299407"/>
            <a:ext cx="1196189" cy="1196189"/>
          </a:xfrm>
          <a:prstGeom prst="rect">
            <a:avLst/>
          </a:prstGeom>
        </p:spPr>
      </p:pic>
      <p:pic>
        <p:nvPicPr>
          <p:cNvPr id="10" name="Graphic 9">
            <a:extLst>
              <a:ext uri="{FF2B5EF4-FFF2-40B4-BE49-F238E27FC236}">
                <a16:creationId xmlns:a16="http://schemas.microsoft.com/office/drawing/2014/main" xmlns="" id="{6B611378-6901-40C4-9AEF-7B6ED5598F7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219200" y="3897501"/>
            <a:ext cx="914400" cy="914400"/>
          </a:xfrm>
          <a:prstGeom prst="rect">
            <a:avLst/>
          </a:prstGeom>
        </p:spPr>
      </p:pic>
      <p:pic>
        <p:nvPicPr>
          <p:cNvPr id="11" name="Graphic 10" descr="Daily Calendar">
            <a:extLst>
              <a:ext uri="{FF2B5EF4-FFF2-40B4-BE49-F238E27FC236}">
                <a16:creationId xmlns:a16="http://schemas.microsoft.com/office/drawing/2014/main" xmlns="" id="{9E4C78AA-F905-4D80-BD1A-ECDAFCE04AD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69868" y="2883638"/>
            <a:ext cx="1311467" cy="1090725"/>
          </a:xfrm>
          <a:prstGeom prst="rect">
            <a:avLst/>
          </a:prstGeom>
        </p:spPr>
      </p:pic>
    </p:spTree>
    <p:extLst>
      <p:ext uri="{BB962C8B-B14F-4D97-AF65-F5344CB8AC3E}">
        <p14:creationId xmlns:p14="http://schemas.microsoft.com/office/powerpoint/2010/main" val="4133725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268F9229-1C19-4335-8E98-B423586E3FD5}"/>
              </a:ext>
            </a:extLst>
          </p:cNvPr>
          <p:cNvGrpSpPr/>
          <p:nvPr/>
        </p:nvGrpSpPr>
        <p:grpSpPr>
          <a:xfrm>
            <a:off x="466725" y="585195"/>
            <a:ext cx="8524875" cy="6016815"/>
            <a:chOff x="1219195" y="-137477"/>
            <a:chExt cx="7103255" cy="4201477"/>
          </a:xfrm>
        </p:grpSpPr>
        <p:pic>
          <p:nvPicPr>
            <p:cNvPr id="6" name="Picture 5">
              <a:extLst>
                <a:ext uri="{FF2B5EF4-FFF2-40B4-BE49-F238E27FC236}">
                  <a16:creationId xmlns:a16="http://schemas.microsoft.com/office/drawing/2014/main" xmlns="" id="{F5C22008-9EED-4EBD-A627-46B011AB90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8599" y="1206500"/>
              <a:ext cx="4433851" cy="2857500"/>
            </a:xfrm>
            <a:prstGeom prst="rect">
              <a:avLst/>
            </a:prstGeom>
          </p:spPr>
        </p:pic>
        <p:sp>
          <p:nvSpPr>
            <p:cNvPr id="7" name="Rounded Rectangular Callout 9">
              <a:extLst>
                <a:ext uri="{FF2B5EF4-FFF2-40B4-BE49-F238E27FC236}">
                  <a16:creationId xmlns:a16="http://schemas.microsoft.com/office/drawing/2014/main" xmlns="" id="{773DE7A4-59AA-4787-AF9C-601FFD1FF73B}"/>
                </a:ext>
              </a:extLst>
            </p:cNvPr>
            <p:cNvSpPr/>
            <p:nvPr/>
          </p:nvSpPr>
          <p:spPr>
            <a:xfrm>
              <a:off x="1219195" y="-137477"/>
              <a:ext cx="2364012" cy="1412133"/>
            </a:xfrm>
            <a:prstGeom prst="wedgeRoundRectCallout">
              <a:avLst>
                <a:gd name="adj1" fmla="val 85728"/>
                <a:gd name="adj2" fmla="val 8832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mericanSans" pitchFamily="50" charset="0"/>
                </a:rPr>
                <a:t>Our entire sequence cancelled due to a snow storm and 2 of us were rescheduled to a 2 day instead of a 3 day.  Are we pay protected?</a:t>
              </a:r>
            </a:p>
          </p:txBody>
        </p:sp>
      </p:grpSp>
      <p:sp>
        <p:nvSpPr>
          <p:cNvPr id="9" name="Rounded Rectangular Callout 9">
            <a:extLst>
              <a:ext uri="{FF2B5EF4-FFF2-40B4-BE49-F238E27FC236}">
                <a16:creationId xmlns:a16="http://schemas.microsoft.com/office/drawing/2014/main" xmlns="" id="{0ACEA8AF-75DB-4207-80D9-8EA74CF05611}"/>
              </a:ext>
            </a:extLst>
          </p:cNvPr>
          <p:cNvSpPr/>
          <p:nvPr/>
        </p:nvSpPr>
        <p:spPr>
          <a:xfrm>
            <a:off x="4197983" y="172935"/>
            <a:ext cx="2364012" cy="1817143"/>
          </a:xfrm>
          <a:prstGeom prst="wedgeRoundRectCallout">
            <a:avLst>
              <a:gd name="adj1" fmla="val 21438"/>
              <a:gd name="adj2" fmla="val 77628"/>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mericanSans" pitchFamily="50" charset="0"/>
              </a:rPr>
              <a:t>We will receive the greater of the original sequence or actual of the rescheduled sequence for pay.  </a:t>
            </a:r>
          </a:p>
        </p:txBody>
      </p:sp>
      <p:sp>
        <p:nvSpPr>
          <p:cNvPr id="10" name="Rounded Rectangular Callout 9">
            <a:extLst>
              <a:ext uri="{FF2B5EF4-FFF2-40B4-BE49-F238E27FC236}">
                <a16:creationId xmlns:a16="http://schemas.microsoft.com/office/drawing/2014/main" xmlns="" id="{22D7A3CA-3CE0-440D-A306-D8284CC1A58E}"/>
              </a:ext>
            </a:extLst>
          </p:cNvPr>
          <p:cNvSpPr/>
          <p:nvPr/>
        </p:nvSpPr>
        <p:spPr>
          <a:xfrm>
            <a:off x="9212689" y="1805389"/>
            <a:ext cx="3044751" cy="1623611"/>
          </a:xfrm>
          <a:prstGeom prst="wedgeRoundRectCallout">
            <a:avLst>
              <a:gd name="adj1" fmla="val -78649"/>
              <a:gd name="adj2" fmla="val 51833"/>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mericanSans" pitchFamily="50" charset="0"/>
              </a:rPr>
              <a:t>I’m not rescheduled, and it’s not my last trip of the month, so I only receive 3 hours call out pay.</a:t>
            </a:r>
          </a:p>
        </p:txBody>
      </p:sp>
      <p:sp>
        <p:nvSpPr>
          <p:cNvPr id="11" name="Rounded Rectangular Callout 9">
            <a:extLst>
              <a:ext uri="{FF2B5EF4-FFF2-40B4-BE49-F238E27FC236}">
                <a16:creationId xmlns:a16="http://schemas.microsoft.com/office/drawing/2014/main" xmlns="" id="{FAB5E5D7-39F6-49AA-B484-A77343C8DC66}"/>
              </a:ext>
            </a:extLst>
          </p:cNvPr>
          <p:cNvSpPr/>
          <p:nvPr/>
        </p:nvSpPr>
        <p:spPr>
          <a:xfrm>
            <a:off x="7098144" y="255991"/>
            <a:ext cx="2865931" cy="1400700"/>
          </a:xfrm>
          <a:prstGeom prst="wedgeRoundRectCallout">
            <a:avLst>
              <a:gd name="adj1" fmla="val -57090"/>
              <a:gd name="adj2" fmla="val 152274"/>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mericanSans" pitchFamily="50" charset="0"/>
              </a:rPr>
              <a:t>I cannot be rescheduled because it’s my last trip this month, and  I am pay protected (10.L.1)</a:t>
            </a:r>
          </a:p>
        </p:txBody>
      </p:sp>
      <p:pic>
        <p:nvPicPr>
          <p:cNvPr id="12" name="Graphic 11" descr="Paper">
            <a:extLst>
              <a:ext uri="{FF2B5EF4-FFF2-40B4-BE49-F238E27FC236}">
                <a16:creationId xmlns:a16="http://schemas.microsoft.com/office/drawing/2014/main" xmlns="" id="{3F421EFD-9C85-4C56-A5D7-BC3E8ED941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275419" y="4779365"/>
            <a:ext cx="2023533" cy="1507067"/>
          </a:xfrm>
          <a:prstGeom prst="rect">
            <a:avLst/>
          </a:prstGeom>
        </p:spPr>
      </p:pic>
      <p:sp>
        <p:nvSpPr>
          <p:cNvPr id="13" name="TextBox 12">
            <a:extLst>
              <a:ext uri="{FF2B5EF4-FFF2-40B4-BE49-F238E27FC236}">
                <a16:creationId xmlns:a16="http://schemas.microsoft.com/office/drawing/2014/main" xmlns="" id="{D4775EA7-697C-4E3D-B8FD-BB2C9BF6DE89}"/>
              </a:ext>
            </a:extLst>
          </p:cNvPr>
          <p:cNvSpPr txBox="1"/>
          <p:nvPr/>
        </p:nvSpPr>
        <p:spPr>
          <a:xfrm>
            <a:off x="9839306" y="5532897"/>
            <a:ext cx="724942" cy="369332"/>
          </a:xfrm>
          <a:prstGeom prst="rect">
            <a:avLst/>
          </a:prstGeom>
          <a:noFill/>
        </p:spPr>
        <p:txBody>
          <a:bodyPr wrap="none" rtlCol="0">
            <a:spAutoFit/>
          </a:bodyPr>
          <a:lstStyle/>
          <a:p>
            <a:r>
              <a:rPr lang="en-US" dirty="0"/>
              <a:t>10.J.3</a:t>
            </a:r>
          </a:p>
        </p:txBody>
      </p:sp>
    </p:spTree>
    <p:extLst>
      <p:ext uri="{BB962C8B-B14F-4D97-AF65-F5344CB8AC3E}">
        <p14:creationId xmlns:p14="http://schemas.microsoft.com/office/powerpoint/2010/main" val="2805448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xmlns="" id="{3C417450-E4B6-4873-80F9-9AB301B22EE8}"/>
              </a:ext>
            </a:extLst>
          </p:cNvPr>
          <p:cNvSpPr/>
          <p:nvPr/>
        </p:nvSpPr>
        <p:spPr>
          <a:xfrm>
            <a:off x="1568055" y="1781712"/>
            <a:ext cx="8686800" cy="3551291"/>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chemeClr val="tx1"/>
              </a:solidFill>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xmlns="" id="{11068A08-9BEA-40D0-8472-15E2AF5D2468}"/>
              </a:ext>
            </a:extLst>
          </p:cNvPr>
          <p:cNvSpPr/>
          <p:nvPr/>
        </p:nvSpPr>
        <p:spPr>
          <a:xfrm>
            <a:off x="8236603" y="2469464"/>
            <a:ext cx="1005840" cy="27432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p>
        </p:txBody>
      </p:sp>
      <p:sp>
        <p:nvSpPr>
          <p:cNvPr id="40" name="Rectangle 39">
            <a:extLst>
              <a:ext uri="{FF2B5EF4-FFF2-40B4-BE49-F238E27FC236}">
                <a16:creationId xmlns:a16="http://schemas.microsoft.com/office/drawing/2014/main" xmlns="" id="{30B6F835-02D9-498A-ACBF-5BA4CDF6BC5A}"/>
              </a:ext>
            </a:extLst>
          </p:cNvPr>
          <p:cNvSpPr/>
          <p:nvPr/>
        </p:nvSpPr>
        <p:spPr>
          <a:xfrm>
            <a:off x="1568055" y="1018305"/>
            <a:ext cx="8686800" cy="763409"/>
          </a:xfrm>
          <a:prstGeom prst="rect">
            <a:avLst/>
          </a:prstGeom>
          <a:solidFill>
            <a:srgbClr val="00467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600" b="1" kern="0" dirty="0">
                <a:solidFill>
                  <a:srgbClr val="FFFFFF"/>
                </a:solidFill>
                <a:latin typeface="Arial" panose="020B0604020202020204" pitchFamily="34" charset="0"/>
                <a:cs typeface="Arial" panose="020B0604020202020204" pitchFamily="34" charset="0"/>
              </a:rPr>
              <a:t>After you’ve reported (signed-in), but before</a:t>
            </a:r>
            <a:r>
              <a:rPr lang="en-US" sz="1600" b="1" i="1" kern="0" dirty="0">
                <a:solidFill>
                  <a:srgbClr val="FFFFFF"/>
                </a:solidFill>
                <a:latin typeface="Arial" panose="020B0604020202020204" pitchFamily="34" charset="0"/>
                <a:cs typeface="Arial" panose="020B0604020202020204" pitchFamily="34" charset="0"/>
              </a:rPr>
              <a:t> </a:t>
            </a:r>
            <a:r>
              <a:rPr lang="en-US" sz="1600" b="1" kern="0" dirty="0">
                <a:solidFill>
                  <a:srgbClr val="FFFFFF"/>
                </a:solidFill>
                <a:latin typeface="Arial" panose="020B0604020202020204" pitchFamily="34" charset="0"/>
                <a:cs typeface="Arial" panose="020B0604020202020204" pitchFamily="34" charset="0"/>
              </a:rPr>
              <a:t>departure:</a:t>
            </a:r>
          </a:p>
        </p:txBody>
      </p:sp>
      <p:sp>
        <p:nvSpPr>
          <p:cNvPr id="55" name="Rectangle 54">
            <a:extLst>
              <a:ext uri="{FF2B5EF4-FFF2-40B4-BE49-F238E27FC236}">
                <a16:creationId xmlns:a16="http://schemas.microsoft.com/office/drawing/2014/main" xmlns="" id="{11F97169-1657-4FEC-9123-EB3CD0D652D0}"/>
              </a:ext>
            </a:extLst>
          </p:cNvPr>
          <p:cNvSpPr/>
          <p:nvPr/>
        </p:nvSpPr>
        <p:spPr>
          <a:xfrm>
            <a:off x="8236603" y="3378769"/>
            <a:ext cx="1280160" cy="27432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1000" b="1" kern="0" dirty="0">
                <a:solidFill>
                  <a:schemeClr val="tx1">
                    <a:lumMod val="75000"/>
                    <a:lumOff val="25000"/>
                  </a:schemeClr>
                </a:solidFill>
                <a:latin typeface="Arial" panose="020B0604020202020204" pitchFamily="34" charset="0"/>
                <a:cs typeface="Arial" panose="020B0604020202020204" pitchFamily="34" charset="0"/>
              </a:rPr>
              <a:t>No pay protection</a:t>
            </a:r>
          </a:p>
        </p:txBody>
      </p:sp>
      <p:cxnSp>
        <p:nvCxnSpPr>
          <p:cNvPr id="114" name="Straight Connector 113"/>
          <p:cNvCxnSpPr/>
          <p:nvPr/>
        </p:nvCxnSpPr>
        <p:spPr>
          <a:xfrm>
            <a:off x="3485825" y="2645303"/>
            <a:ext cx="182880" cy="0"/>
          </a:xfrm>
          <a:prstGeom prst="line">
            <a:avLst/>
          </a:prstGeom>
          <a:ln>
            <a:solidFill>
              <a:srgbClr val="9DA6AB"/>
            </a:solidFill>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cxnSpLocks/>
          </p:cNvCxnSpPr>
          <p:nvPr/>
        </p:nvCxnSpPr>
        <p:spPr>
          <a:xfrm>
            <a:off x="7141769" y="2636347"/>
            <a:ext cx="2368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8" name="Freeform 127"/>
          <p:cNvSpPr>
            <a:spLocks noChangeAspect="1"/>
          </p:cNvSpPr>
          <p:nvPr/>
        </p:nvSpPr>
        <p:spPr>
          <a:xfrm>
            <a:off x="7780736" y="3460049"/>
            <a:ext cx="342539" cy="318160"/>
          </a:xfrm>
          <a:custGeom>
            <a:avLst/>
            <a:gdLst/>
            <a:ahLst/>
            <a:cxnLst/>
            <a:rect l="0" t="0" r="0" b="0"/>
            <a:pathLst>
              <a:path w="2208212" h="2051050">
                <a:moveTo>
                  <a:pt x="1090983" y="1488604"/>
                </a:moveTo>
                <a:cubicBezTo>
                  <a:pt x="1057241" y="1533600"/>
                  <a:pt x="1057241" y="1533600"/>
                  <a:pt x="1057241" y="1533600"/>
                </a:cubicBezTo>
                <a:cubicBezTo>
                  <a:pt x="828548" y="1878566"/>
                  <a:pt x="641093" y="2051049"/>
                  <a:pt x="494878" y="2051049"/>
                </a:cubicBezTo>
                <a:cubicBezTo>
                  <a:pt x="326170" y="2051049"/>
                  <a:pt x="161210" y="1916062"/>
                  <a:pt x="0" y="1642339"/>
                </a:cubicBezTo>
                <a:cubicBezTo>
                  <a:pt x="22494" y="1642339"/>
                  <a:pt x="37490" y="1642339"/>
                  <a:pt x="48737" y="1642339"/>
                </a:cubicBezTo>
                <a:cubicBezTo>
                  <a:pt x="239941" y="1642339"/>
                  <a:pt x="453638" y="1496103"/>
                  <a:pt x="689831" y="1203632"/>
                </a:cubicBezTo>
                <a:cubicBezTo>
                  <a:pt x="749816" y="1128639"/>
                  <a:pt x="749816" y="1128639"/>
                  <a:pt x="749816" y="1128639"/>
                </a:cubicBezTo>
                <a:cubicBezTo>
                  <a:pt x="671085" y="1046147"/>
                  <a:pt x="671085" y="1046147"/>
                  <a:pt x="671085" y="1046147"/>
                </a:cubicBezTo>
                <a:cubicBezTo>
                  <a:pt x="457389" y="817419"/>
                  <a:pt x="348664" y="622438"/>
                  <a:pt x="348664" y="461204"/>
                </a:cubicBezTo>
                <a:cubicBezTo>
                  <a:pt x="348664" y="333716"/>
                  <a:pt x="464885" y="179981"/>
                  <a:pt x="701078" y="0"/>
                </a:cubicBezTo>
                <a:cubicBezTo>
                  <a:pt x="734820" y="228727"/>
                  <a:pt x="836045" y="449955"/>
                  <a:pt x="1004754" y="663684"/>
                </a:cubicBezTo>
                <a:cubicBezTo>
                  <a:pt x="1068488" y="749926"/>
                  <a:pt x="1068488" y="749926"/>
                  <a:pt x="1068488" y="749926"/>
                </a:cubicBezTo>
                <a:cubicBezTo>
                  <a:pt x="1120976" y="678684"/>
                  <a:pt x="1120976" y="678684"/>
                  <a:pt x="1120976" y="678684"/>
                </a:cubicBezTo>
                <a:cubicBezTo>
                  <a:pt x="1364667" y="367463"/>
                  <a:pt x="1589612" y="213728"/>
                  <a:pt x="1788313" y="213728"/>
                </a:cubicBezTo>
                <a:cubicBezTo>
                  <a:pt x="1942026" y="213728"/>
                  <a:pt x="2061997" y="329967"/>
                  <a:pt x="2140727" y="566194"/>
                </a:cubicBezTo>
                <a:cubicBezTo>
                  <a:pt x="2118233" y="562444"/>
                  <a:pt x="2099487" y="562444"/>
                  <a:pt x="2091989" y="562444"/>
                </a:cubicBezTo>
                <a:cubicBezTo>
                  <a:pt x="2020757" y="562444"/>
                  <a:pt x="1919531" y="607440"/>
                  <a:pt x="1792062" y="704930"/>
                </a:cubicBezTo>
                <a:cubicBezTo>
                  <a:pt x="1664594" y="798671"/>
                  <a:pt x="1559619" y="903661"/>
                  <a:pt x="1469641" y="1023649"/>
                </a:cubicBezTo>
                <a:cubicBezTo>
                  <a:pt x="1405906" y="1113640"/>
                  <a:pt x="1405906" y="1113640"/>
                  <a:pt x="1405906" y="1113640"/>
                </a:cubicBezTo>
                <a:cubicBezTo>
                  <a:pt x="1469641" y="1173636"/>
                  <a:pt x="1469641" y="1173636"/>
                  <a:pt x="1469641" y="1173636"/>
                </a:cubicBezTo>
                <a:cubicBezTo>
                  <a:pt x="1705833" y="1402361"/>
                  <a:pt x="1949525" y="1518601"/>
                  <a:pt x="2208211" y="1518601"/>
                </a:cubicBezTo>
                <a:cubicBezTo>
                  <a:pt x="2069495" y="1796074"/>
                  <a:pt x="1927030" y="1934810"/>
                  <a:pt x="1777066" y="1934810"/>
                </a:cubicBezTo>
                <a:cubicBezTo>
                  <a:pt x="1642099" y="1934810"/>
                  <a:pt x="1447146" y="1814822"/>
                  <a:pt x="1192208" y="1578596"/>
                </a:cubicBezTo>
                <a:cubicBezTo>
                  <a:pt x="1090983" y="1488604"/>
                  <a:pt x="1090983" y="1488604"/>
                  <a:pt x="1090983" y="1488604"/>
                </a:cubicBezTo>
                <a:close/>
              </a:path>
            </a:pathLst>
          </a:custGeom>
          <a:solidFill>
            <a:srgbClr val="D1D53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29" name="Straight Arrow Connector 128"/>
          <p:cNvCxnSpPr>
            <a:cxnSpLocks/>
          </p:cNvCxnSpPr>
          <p:nvPr/>
        </p:nvCxnSpPr>
        <p:spPr>
          <a:xfrm>
            <a:off x="7132447" y="3556569"/>
            <a:ext cx="4002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xmlns="" id="{8F013BD0-C1C0-4486-8CAF-DA866143A11E}"/>
              </a:ext>
            </a:extLst>
          </p:cNvPr>
          <p:cNvSpPr/>
          <p:nvPr/>
        </p:nvSpPr>
        <p:spPr>
          <a:xfrm>
            <a:off x="1810237" y="2398625"/>
            <a:ext cx="1666859" cy="1525223"/>
          </a:xfrm>
          <a:prstGeom prst="rect">
            <a:avLst/>
          </a:prstGeom>
          <a:solidFill>
            <a:srgbClr val="D0DAE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2000" b="1" kern="0" dirty="0">
                <a:solidFill>
                  <a:schemeClr val="tx1">
                    <a:lumMod val="75000"/>
                    <a:lumOff val="25000"/>
                  </a:schemeClr>
                </a:solidFill>
                <a:latin typeface="Arial" panose="020B0604020202020204" pitchFamily="34" charset="0"/>
                <a:cs typeface="Arial" panose="020B0604020202020204" pitchFamily="34" charset="0"/>
              </a:rPr>
              <a:t>All</a:t>
            </a:r>
            <a:r>
              <a:rPr lang="en-US" sz="2000" kern="0" dirty="0">
                <a:solidFill>
                  <a:schemeClr val="tx1">
                    <a:lumMod val="75000"/>
                    <a:lumOff val="25000"/>
                  </a:schemeClr>
                </a:solidFill>
                <a:latin typeface="Arial" panose="020B0604020202020204" pitchFamily="34" charset="0"/>
                <a:cs typeface="Arial" panose="020B0604020202020204" pitchFamily="34" charset="0"/>
              </a:rPr>
              <a:t> flights </a:t>
            </a:r>
          </a:p>
          <a:p>
            <a:pPr algn="ctr"/>
            <a:r>
              <a:rPr lang="en-US" sz="2000" kern="0" dirty="0">
                <a:solidFill>
                  <a:schemeClr val="tx1">
                    <a:lumMod val="75000"/>
                    <a:lumOff val="25000"/>
                  </a:schemeClr>
                </a:solidFill>
                <a:latin typeface="Arial" panose="020B0604020202020204" pitchFamily="34" charset="0"/>
                <a:cs typeface="Arial" panose="020B0604020202020204" pitchFamily="34" charset="0"/>
              </a:rPr>
              <a:t>in your trip cancel</a:t>
            </a:r>
          </a:p>
        </p:txBody>
      </p:sp>
      <p:sp>
        <p:nvSpPr>
          <p:cNvPr id="131" name="Rectangle 130">
            <a:extLst>
              <a:ext uri="{FF2B5EF4-FFF2-40B4-BE49-F238E27FC236}">
                <a16:creationId xmlns:a16="http://schemas.microsoft.com/office/drawing/2014/main" xmlns="" id="{CABCA1E8-1A18-4221-B0D0-66463017323A}"/>
              </a:ext>
            </a:extLst>
          </p:cNvPr>
          <p:cNvSpPr/>
          <p:nvPr/>
        </p:nvSpPr>
        <p:spPr>
          <a:xfrm>
            <a:off x="3677433" y="2487898"/>
            <a:ext cx="1444523" cy="1228687"/>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1051" kern="0" dirty="0">
                <a:solidFill>
                  <a:schemeClr val="tx1">
                    <a:lumMod val="75000"/>
                    <a:lumOff val="25000"/>
                  </a:schemeClr>
                </a:solidFill>
                <a:latin typeface="Arial" panose="020B0604020202020204" pitchFamily="34" charset="0"/>
                <a:cs typeface="Arial" panose="020B0604020202020204" pitchFamily="34" charset="0"/>
              </a:rPr>
              <a:t>Crew Scheduling may reschedule you to another trip to prevent a delay or cancellation </a:t>
            </a:r>
          </a:p>
        </p:txBody>
      </p:sp>
      <p:sp>
        <p:nvSpPr>
          <p:cNvPr id="132" name="Rectangle 131">
            <a:extLst>
              <a:ext uri="{FF2B5EF4-FFF2-40B4-BE49-F238E27FC236}">
                <a16:creationId xmlns:a16="http://schemas.microsoft.com/office/drawing/2014/main" xmlns="" id="{A337DEC0-97DF-4ADE-A72E-FED60C524027}"/>
              </a:ext>
            </a:extLst>
          </p:cNvPr>
          <p:cNvSpPr/>
          <p:nvPr/>
        </p:nvSpPr>
        <p:spPr>
          <a:xfrm>
            <a:off x="5495849" y="3207843"/>
            <a:ext cx="1645920" cy="697455"/>
          </a:xfrm>
          <a:prstGeom prst="rect">
            <a:avLst/>
          </a:prstGeom>
          <a:solidFill>
            <a:srgbClr val="D0DAE0">
              <a:alpha val="25098"/>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1051" kern="0" dirty="0">
                <a:solidFill>
                  <a:schemeClr val="tx1">
                    <a:lumMod val="75000"/>
                    <a:lumOff val="25000"/>
                  </a:schemeClr>
                </a:solidFill>
                <a:latin typeface="Arial" panose="020B0604020202020204" pitchFamily="34" charset="0"/>
                <a:cs typeface="Arial" panose="020B0604020202020204" pitchFamily="34" charset="0"/>
              </a:rPr>
              <a:t>Not rescheduled</a:t>
            </a:r>
          </a:p>
        </p:txBody>
      </p:sp>
      <p:sp>
        <p:nvSpPr>
          <p:cNvPr id="133" name="Rectangle 132">
            <a:extLst>
              <a:ext uri="{FF2B5EF4-FFF2-40B4-BE49-F238E27FC236}">
                <a16:creationId xmlns:a16="http://schemas.microsoft.com/office/drawing/2014/main" xmlns="" id="{9B31A3CB-3E94-48BE-B98C-F9B3F3B36F56}"/>
              </a:ext>
            </a:extLst>
          </p:cNvPr>
          <p:cNvSpPr/>
          <p:nvPr/>
        </p:nvSpPr>
        <p:spPr>
          <a:xfrm>
            <a:off x="5497531" y="2268078"/>
            <a:ext cx="1645920" cy="911604"/>
          </a:xfrm>
          <a:prstGeom prst="rect">
            <a:avLst/>
          </a:prstGeom>
          <a:solidFill>
            <a:srgbClr val="D0DAE0">
              <a:alpha val="25098"/>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1051" kern="0" dirty="0">
                <a:solidFill>
                  <a:schemeClr val="tx1">
                    <a:lumMod val="75000"/>
                    <a:lumOff val="25000"/>
                  </a:schemeClr>
                </a:solidFill>
                <a:latin typeface="Arial" panose="020B0604020202020204" pitchFamily="34" charset="0"/>
                <a:cs typeface="Arial" panose="020B0604020202020204" pitchFamily="34" charset="0"/>
              </a:rPr>
              <a:t>If full crew not needed, reschedule offered in seniority order or assigned in inverse seniority order if needed</a:t>
            </a:r>
          </a:p>
        </p:txBody>
      </p:sp>
      <p:sp>
        <p:nvSpPr>
          <p:cNvPr id="38" name="Freeform 37"/>
          <p:cNvSpPr>
            <a:spLocks noChangeAspect="1"/>
          </p:cNvSpPr>
          <p:nvPr/>
        </p:nvSpPr>
        <p:spPr>
          <a:xfrm>
            <a:off x="7663038" y="2501419"/>
            <a:ext cx="373791" cy="354332"/>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137" name="Connector: Elbow 51">
            <a:extLst>
              <a:ext uri="{FF2B5EF4-FFF2-40B4-BE49-F238E27FC236}">
                <a16:creationId xmlns:a16="http://schemas.microsoft.com/office/drawing/2014/main" xmlns="" id="{7418F8BC-0C98-4ACF-AE22-C3FCBD8166E0}"/>
              </a:ext>
            </a:extLst>
          </p:cNvPr>
          <p:cNvCxnSpPr/>
          <p:nvPr/>
        </p:nvCxnSpPr>
        <p:spPr>
          <a:xfrm flipV="1">
            <a:off x="5121955" y="2420638"/>
            <a:ext cx="274320" cy="257948"/>
          </a:xfrm>
          <a:prstGeom prst="bentConnector3">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8" name="Connector: Elbow 53">
            <a:extLst>
              <a:ext uri="{FF2B5EF4-FFF2-40B4-BE49-F238E27FC236}">
                <a16:creationId xmlns:a16="http://schemas.microsoft.com/office/drawing/2014/main" xmlns="" id="{F475A532-21F8-4C42-BDF0-36367E81F0D5}"/>
              </a:ext>
            </a:extLst>
          </p:cNvPr>
          <p:cNvCxnSpPr>
            <a:cxnSpLocks/>
          </p:cNvCxnSpPr>
          <p:nvPr/>
        </p:nvCxnSpPr>
        <p:spPr>
          <a:xfrm>
            <a:off x="5115179" y="3034575"/>
            <a:ext cx="274320" cy="285679"/>
          </a:xfrm>
          <a:prstGeom prst="bentConnector3">
            <a:avLst>
              <a:gd name="adj1" fmla="val 50000"/>
            </a:avLst>
          </a:prstGeom>
          <a:ln w="9525">
            <a:solidFill>
              <a:srgbClr val="9DA6AB"/>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3512843" y="2720352"/>
            <a:ext cx="164592" cy="0"/>
          </a:xfrm>
          <a:prstGeom prst="line">
            <a:avLst/>
          </a:prstGeom>
          <a:ln>
            <a:solidFill>
              <a:srgbClr val="9DA6AB"/>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BB7060AC-8FBE-448F-81D2-B62D4177C16E}"/>
              </a:ext>
            </a:extLst>
          </p:cNvPr>
          <p:cNvSpPr/>
          <p:nvPr/>
        </p:nvSpPr>
        <p:spPr>
          <a:xfrm>
            <a:off x="3428713" y="5827260"/>
            <a:ext cx="4461029" cy="369332"/>
          </a:xfrm>
          <a:prstGeom prst="rect">
            <a:avLst/>
          </a:prstGeom>
        </p:spPr>
        <p:txBody>
          <a:bodyPr wrap="none">
            <a:spAutoFit/>
          </a:bodyPr>
          <a:lstStyle/>
          <a:p>
            <a:r>
              <a:rPr lang="en-US" dirty="0"/>
              <a:t>Quick Reference Guide – Company Document</a:t>
            </a:r>
          </a:p>
        </p:txBody>
      </p:sp>
    </p:spTree>
    <p:extLst>
      <p:ext uri="{BB962C8B-B14F-4D97-AF65-F5344CB8AC3E}">
        <p14:creationId xmlns:p14="http://schemas.microsoft.com/office/powerpoint/2010/main" val="3698911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C1B38B-7BDE-4A90-9820-D8C0C5CE4468}"/>
              </a:ext>
            </a:extLst>
          </p:cNvPr>
          <p:cNvSpPr>
            <a:spLocks noGrp="1"/>
          </p:cNvSpPr>
          <p:nvPr>
            <p:ph type="title"/>
          </p:nvPr>
        </p:nvSpPr>
        <p:spPr>
          <a:xfrm>
            <a:off x="2781299" y="276342"/>
            <a:ext cx="6629403" cy="952727"/>
          </a:xfrm>
        </p:spPr>
        <p:txBody>
          <a:bodyPr/>
          <a:lstStyle/>
          <a:p>
            <a:pPr algn="ctr"/>
            <a:r>
              <a:rPr lang="en-US" dirty="0"/>
              <a:t>Rescheduling</a:t>
            </a:r>
          </a:p>
        </p:txBody>
      </p:sp>
      <p:sp>
        <p:nvSpPr>
          <p:cNvPr id="3" name="Content Placeholder 2">
            <a:extLst>
              <a:ext uri="{FF2B5EF4-FFF2-40B4-BE49-F238E27FC236}">
                <a16:creationId xmlns:a16="http://schemas.microsoft.com/office/drawing/2014/main" xmlns="" id="{B7ED735E-7F58-4E33-89E0-F49EA0568775}"/>
              </a:ext>
            </a:extLst>
          </p:cNvPr>
          <p:cNvSpPr>
            <a:spLocks noGrp="1"/>
          </p:cNvSpPr>
          <p:nvPr>
            <p:ph idx="1"/>
          </p:nvPr>
        </p:nvSpPr>
        <p:spPr>
          <a:xfrm>
            <a:off x="838200" y="1317855"/>
            <a:ext cx="10515600" cy="5180919"/>
          </a:xfrm>
        </p:spPr>
        <p:txBody>
          <a:bodyPr>
            <a:normAutofit/>
          </a:bodyPr>
          <a:lstStyle/>
          <a:p>
            <a:endParaRPr lang="en-US" dirty="0"/>
          </a:p>
          <a:p>
            <a:pPr marL="0" indent="0">
              <a:buNone/>
            </a:pPr>
            <a:r>
              <a:rPr lang="en-US" dirty="0"/>
              <a:t>                 </a:t>
            </a:r>
          </a:p>
          <a:p>
            <a:pPr marL="0" indent="0">
              <a:buNone/>
            </a:pPr>
            <a:endParaRPr lang="en-US" dirty="0"/>
          </a:p>
          <a:p>
            <a:pPr marL="0" indent="0">
              <a:buNone/>
            </a:pPr>
            <a:r>
              <a:rPr lang="en-US" sz="3600" dirty="0"/>
              <a:t> </a:t>
            </a:r>
          </a:p>
          <a:p>
            <a:pPr marL="0" indent="0">
              <a:buNone/>
            </a:pPr>
            <a:r>
              <a:rPr lang="en-US" sz="3200" u="sng" dirty="0"/>
              <a:t>After Report but Prior to Departure</a:t>
            </a:r>
          </a:p>
          <a:p>
            <a:pPr marL="0" indent="0">
              <a:buNone/>
            </a:pPr>
            <a:r>
              <a:rPr lang="en-US" sz="3200" dirty="0"/>
              <a:t>	</a:t>
            </a:r>
          </a:p>
          <a:p>
            <a:pPr marL="0" indent="0">
              <a:buNone/>
            </a:pPr>
            <a:r>
              <a:rPr lang="en-US" sz="3200" b="1" dirty="0"/>
              <a:t>		</a:t>
            </a:r>
            <a:r>
              <a:rPr lang="en-US" sz="3200" b="1" i="1" dirty="0"/>
              <a:t>Partial</a:t>
            </a:r>
            <a:r>
              <a:rPr lang="en-US" sz="3200" i="1" dirty="0"/>
              <a:t> Sequence Cancellation of 	Downline Leg </a:t>
            </a:r>
          </a:p>
          <a:p>
            <a:pPr marL="0" indent="0">
              <a:buNone/>
            </a:pPr>
            <a:r>
              <a:rPr lang="en-US" sz="3200" i="1" dirty="0"/>
              <a:t>			or   Misconnect within the sequence</a:t>
            </a:r>
          </a:p>
          <a:p>
            <a:pPr marL="0" indent="0">
              <a:buNone/>
            </a:pPr>
            <a:endParaRPr lang="en-US" dirty="0"/>
          </a:p>
          <a:p>
            <a:endParaRPr lang="en-US" dirty="0"/>
          </a:p>
        </p:txBody>
      </p:sp>
      <p:pic>
        <p:nvPicPr>
          <p:cNvPr id="4" name="Picture 3">
            <a:extLst>
              <a:ext uri="{FF2B5EF4-FFF2-40B4-BE49-F238E27FC236}">
                <a16:creationId xmlns:a16="http://schemas.microsoft.com/office/drawing/2014/main" xmlns="" id="{3F709184-1838-401F-9986-34FF9A3ED991}"/>
              </a:ext>
            </a:extLst>
          </p:cNvPr>
          <p:cNvPicPr>
            <a:picLocks noChangeAspect="1"/>
          </p:cNvPicPr>
          <p:nvPr/>
        </p:nvPicPr>
        <p:blipFill>
          <a:blip r:embed="rId2"/>
          <a:stretch>
            <a:fillRect/>
          </a:stretch>
        </p:blipFill>
        <p:spPr>
          <a:xfrm>
            <a:off x="7870374" y="688180"/>
            <a:ext cx="3080657" cy="3167744"/>
          </a:xfrm>
          <a:prstGeom prst="rect">
            <a:avLst/>
          </a:prstGeom>
        </p:spPr>
      </p:pic>
      <p:pic>
        <p:nvPicPr>
          <p:cNvPr id="8" name="Picture 7">
            <a:extLst>
              <a:ext uri="{FF2B5EF4-FFF2-40B4-BE49-F238E27FC236}">
                <a16:creationId xmlns:a16="http://schemas.microsoft.com/office/drawing/2014/main" xmlns="" id="{E51F747A-C3A6-44D3-BFB9-8B65C9C3A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53" y="1229069"/>
            <a:ext cx="2111829" cy="1748708"/>
          </a:xfrm>
          <a:prstGeom prst="rect">
            <a:avLst/>
          </a:prstGeom>
        </p:spPr>
      </p:pic>
      <p:pic>
        <p:nvPicPr>
          <p:cNvPr id="10" name="Picture 9">
            <a:extLst>
              <a:ext uri="{FF2B5EF4-FFF2-40B4-BE49-F238E27FC236}">
                <a16:creationId xmlns:a16="http://schemas.microsoft.com/office/drawing/2014/main" xmlns="" id="{DA36161A-E30D-4D71-8A2E-164A1ED0C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1716" y="1317855"/>
            <a:ext cx="1219541" cy="1219541"/>
          </a:xfrm>
          <a:prstGeom prst="rect">
            <a:avLst/>
          </a:prstGeom>
        </p:spPr>
      </p:pic>
    </p:spTree>
    <p:extLst>
      <p:ext uri="{BB962C8B-B14F-4D97-AF65-F5344CB8AC3E}">
        <p14:creationId xmlns:p14="http://schemas.microsoft.com/office/powerpoint/2010/main" val="271475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73E3A118-D0B8-4615-A8DD-B6C94954A70D}"/>
              </a:ext>
            </a:extLst>
          </p:cNvPr>
          <p:cNvSpPr/>
          <p:nvPr/>
        </p:nvSpPr>
        <p:spPr>
          <a:xfrm>
            <a:off x="664310" y="574261"/>
            <a:ext cx="10592487" cy="106726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Rescheduling</a:t>
            </a:r>
          </a:p>
          <a:p>
            <a:pPr algn="ctr"/>
            <a:r>
              <a:rPr lang="en-US" sz="2000" dirty="0">
                <a:solidFill>
                  <a:srgbClr val="C00000"/>
                </a:solidFill>
              </a:rPr>
              <a:t>After Report – Prior to Departure</a:t>
            </a:r>
          </a:p>
          <a:p>
            <a:pPr algn="ctr"/>
            <a:r>
              <a:rPr lang="en-US" sz="2000" dirty="0">
                <a:solidFill>
                  <a:srgbClr val="C00000"/>
                </a:solidFill>
              </a:rPr>
              <a:t>Partial Sequence Cancellation or Misconnect</a:t>
            </a:r>
            <a:endParaRPr lang="en-US" sz="2000" dirty="0"/>
          </a:p>
        </p:txBody>
      </p:sp>
      <p:graphicFrame>
        <p:nvGraphicFramePr>
          <p:cNvPr id="8" name="Diagram 7">
            <a:extLst>
              <a:ext uri="{FF2B5EF4-FFF2-40B4-BE49-F238E27FC236}">
                <a16:creationId xmlns:a16="http://schemas.microsoft.com/office/drawing/2014/main" xmlns="" id="{374B1A87-5CC6-4CC8-9D25-03792E83393C}"/>
              </a:ext>
            </a:extLst>
          </p:cNvPr>
          <p:cNvGraphicFramePr/>
          <p:nvPr>
            <p:extLst>
              <p:ext uri="{D42A27DB-BD31-4B8C-83A1-F6EECF244321}">
                <p14:modId xmlns:p14="http://schemas.microsoft.com/office/powerpoint/2010/main" val="937073962"/>
              </p:ext>
            </p:extLst>
          </p:nvPr>
        </p:nvGraphicFramePr>
        <p:xfrm>
          <a:off x="687753" y="406400"/>
          <a:ext cx="10839939" cy="6291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Flowchart: Predefined Process 11">
            <a:extLst>
              <a:ext uri="{FF2B5EF4-FFF2-40B4-BE49-F238E27FC236}">
                <a16:creationId xmlns:a16="http://schemas.microsoft.com/office/drawing/2014/main" xmlns="" id="{0E39F7D9-3263-48D4-8463-56AC19960CD6}"/>
              </a:ext>
            </a:extLst>
          </p:cNvPr>
          <p:cNvSpPr/>
          <p:nvPr/>
        </p:nvSpPr>
        <p:spPr>
          <a:xfrm>
            <a:off x="1735016" y="5150339"/>
            <a:ext cx="8526584" cy="1430216"/>
          </a:xfrm>
          <a:prstGeom prst="flowChartPredefined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lumMod val="65000"/>
                    <a:lumOff val="35000"/>
                  </a:schemeClr>
                </a:solidFill>
              </a:rPr>
              <a:t> </a:t>
            </a:r>
            <a:r>
              <a:rPr lang="en-US" dirty="0">
                <a:solidFill>
                  <a:schemeClr val="tx1">
                    <a:lumMod val="65000"/>
                    <a:lumOff val="35000"/>
                  </a:schemeClr>
                </a:solidFill>
              </a:rPr>
              <a:t>For clarity in IROPS, these provisions are intended for orderly rescheduling procedures in the event of last minute operational irregularities that have a high probability of resulting in sequence delays or cancellations.</a:t>
            </a:r>
            <a:endParaRPr lang="en-US" dirty="0"/>
          </a:p>
        </p:txBody>
      </p:sp>
    </p:spTree>
    <p:extLst>
      <p:ext uri="{BB962C8B-B14F-4D97-AF65-F5344CB8AC3E}">
        <p14:creationId xmlns:p14="http://schemas.microsoft.com/office/powerpoint/2010/main" val="2914597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xmlns="" id="{E94DFA37-9D82-4B88-A0FA-C8ADFD543F9C}"/>
              </a:ext>
            </a:extLst>
          </p:cNvPr>
          <p:cNvGraphicFramePr>
            <a:graphicFrameLocks noChangeAspect="1"/>
          </p:cNvGraphicFramePr>
          <p:nvPr>
            <p:custDataLst>
              <p:tags r:id="rId2"/>
            </p:custDataLst>
          </p:nvPr>
        </p:nvGraphicFramePr>
        <p:xfrm>
          <a:off x="1296989" y="1589"/>
          <a:ext cx="1587" cy="1587"/>
        </p:xfrm>
        <a:graphic>
          <a:graphicData uri="http://schemas.openxmlformats.org/presentationml/2006/ole">
            <mc:AlternateContent xmlns:mc="http://schemas.openxmlformats.org/markup-compatibility/2006">
              <mc:Choice xmlns:v="urn:schemas-microsoft-com:vml" Requires="v">
                <p:oleObj spid="_x0000_s1123" name="think-cell Slide" r:id="rId4" imgW="473" imgH="473" progId="TCLayout.ActiveDocument.1">
                  <p:embed/>
                </p:oleObj>
              </mc:Choice>
              <mc:Fallback>
                <p:oleObj name="think-cell Slide" r:id="rId4" imgW="473" imgH="473" progId="TCLayout.ActiveDocument.1">
                  <p:embed/>
                  <p:pic>
                    <p:nvPicPr>
                      <p:cNvPr id="28" name="Object 27" hidden="1">
                        <a:extLst>
                          <a:ext uri="{FF2B5EF4-FFF2-40B4-BE49-F238E27FC236}">
                            <a16:creationId xmlns:a16="http://schemas.microsoft.com/office/drawing/2014/main" xmlns="" id="{E94DFA37-9D82-4B88-A0FA-C8ADFD543F9C}"/>
                          </a:ext>
                        </a:extLst>
                      </p:cNvPr>
                      <p:cNvPicPr/>
                      <p:nvPr/>
                    </p:nvPicPr>
                    <p:blipFill>
                      <a:blip r:embed="rId5"/>
                      <a:stretch>
                        <a:fillRect/>
                      </a:stretch>
                    </p:blipFill>
                    <p:spPr>
                      <a:xfrm>
                        <a:off x="1296989" y="1589"/>
                        <a:ext cx="1587" cy="1587"/>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xmlns="" id="{30B6F835-02D9-498A-ACBF-5BA4CDF6BC5A}"/>
              </a:ext>
            </a:extLst>
          </p:cNvPr>
          <p:cNvSpPr/>
          <p:nvPr/>
        </p:nvSpPr>
        <p:spPr>
          <a:xfrm>
            <a:off x="1746508" y="739513"/>
            <a:ext cx="8686800" cy="365760"/>
          </a:xfrm>
          <a:prstGeom prst="rect">
            <a:avLst/>
          </a:prstGeom>
          <a:solidFill>
            <a:srgbClr val="00467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600" b="1" kern="0" dirty="0">
                <a:solidFill>
                  <a:srgbClr val="FFFFFF"/>
                </a:solidFill>
                <a:latin typeface="Arial" panose="020B0604020202020204" pitchFamily="34" charset="0"/>
                <a:cs typeface="Arial" panose="020B0604020202020204" pitchFamily="34" charset="0"/>
              </a:rPr>
              <a:t>After you’ve reported (signed-in), but before</a:t>
            </a:r>
            <a:r>
              <a:rPr lang="en-US" sz="1600" b="1" i="1" kern="0" dirty="0">
                <a:solidFill>
                  <a:srgbClr val="FFFFFF"/>
                </a:solidFill>
                <a:latin typeface="Arial" panose="020B0604020202020204" pitchFamily="34" charset="0"/>
                <a:cs typeface="Arial" panose="020B0604020202020204" pitchFamily="34" charset="0"/>
              </a:rPr>
              <a:t> </a:t>
            </a:r>
            <a:r>
              <a:rPr lang="en-US" sz="1600" b="1" kern="0" dirty="0">
                <a:solidFill>
                  <a:srgbClr val="FFFFFF"/>
                </a:solidFill>
                <a:latin typeface="Arial" panose="020B0604020202020204" pitchFamily="34" charset="0"/>
                <a:cs typeface="Arial" panose="020B0604020202020204" pitchFamily="34" charset="0"/>
              </a:rPr>
              <a:t>departure:</a:t>
            </a:r>
          </a:p>
        </p:txBody>
      </p:sp>
      <p:sp>
        <p:nvSpPr>
          <p:cNvPr id="12" name="Rectangle 11">
            <a:extLst>
              <a:ext uri="{FF2B5EF4-FFF2-40B4-BE49-F238E27FC236}">
                <a16:creationId xmlns:a16="http://schemas.microsoft.com/office/drawing/2014/main" xmlns="" id="{8AC53C8A-A99F-4498-8E19-D52A611872C2}"/>
              </a:ext>
            </a:extLst>
          </p:cNvPr>
          <p:cNvSpPr/>
          <p:nvPr/>
        </p:nvSpPr>
        <p:spPr>
          <a:xfrm>
            <a:off x="1746508" y="1105168"/>
            <a:ext cx="8686800" cy="2159029"/>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xmlns="" id="{66F41F05-7D91-419D-B35D-568FC704F2E3}"/>
              </a:ext>
            </a:extLst>
          </p:cNvPr>
          <p:cNvSpPr/>
          <p:nvPr/>
        </p:nvSpPr>
        <p:spPr>
          <a:xfrm>
            <a:off x="2025071" y="1201511"/>
            <a:ext cx="1554480" cy="1499160"/>
          </a:xfrm>
          <a:prstGeom prst="rect">
            <a:avLst/>
          </a:prstGeom>
          <a:solidFill>
            <a:srgbClr val="D0DAE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b="1" kern="0" dirty="0">
                <a:solidFill>
                  <a:schemeClr val="tx1">
                    <a:lumMod val="75000"/>
                    <a:lumOff val="25000"/>
                  </a:schemeClr>
                </a:solidFill>
                <a:latin typeface="Arial" panose="020B0604020202020204" pitchFamily="34" charset="0"/>
                <a:cs typeface="Arial" panose="020B0604020202020204" pitchFamily="34" charset="0"/>
              </a:rPr>
              <a:t>Part</a:t>
            </a:r>
            <a:r>
              <a:rPr lang="en-US" sz="900" kern="0" dirty="0">
                <a:solidFill>
                  <a:schemeClr val="tx1">
                    <a:lumMod val="75000"/>
                    <a:lumOff val="25000"/>
                  </a:schemeClr>
                </a:solidFill>
                <a:latin typeface="Arial" panose="020B0604020202020204" pitchFamily="34" charset="0"/>
                <a:cs typeface="Arial" panose="020B0604020202020204" pitchFamily="34" charset="0"/>
              </a:rPr>
              <a:t> of your trip cancels or you misconnect </a:t>
            </a:r>
          </a:p>
        </p:txBody>
      </p:sp>
      <p:sp>
        <p:nvSpPr>
          <p:cNvPr id="63" name="Flowchart: Process 62">
            <a:extLst>
              <a:ext uri="{FF2B5EF4-FFF2-40B4-BE49-F238E27FC236}">
                <a16:creationId xmlns:a16="http://schemas.microsoft.com/office/drawing/2014/main" xmlns="" id="{4F12466B-46C4-4B15-B2EB-4B2C4EC81128}"/>
              </a:ext>
            </a:extLst>
          </p:cNvPr>
          <p:cNvSpPr/>
          <p:nvPr/>
        </p:nvSpPr>
        <p:spPr>
          <a:xfrm>
            <a:off x="4098942" y="1581719"/>
            <a:ext cx="3291841" cy="916935"/>
          </a:xfrm>
          <a:prstGeom prst="flowChartProcess">
            <a:avLst/>
          </a:prstGeom>
          <a:solidFill>
            <a:srgbClr val="D0DAE0">
              <a:alpha val="25098"/>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ysClr val="windowText" lastClr="000000"/>
              </a:solidFill>
              <a:latin typeface="Arial" panose="020B0604020202020204" pitchFamily="34" charset="0"/>
              <a:cs typeface="Arial" panose="020B0604020202020204" pitchFamily="34" charset="0"/>
            </a:endParaRPr>
          </a:p>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Crew Tracking may reschedule you to maintain the operation</a:t>
            </a:r>
          </a:p>
          <a:p>
            <a:pPr algn="ctr"/>
            <a:r>
              <a:rPr lang="en-US" sz="900" i="1" kern="0" dirty="0">
                <a:solidFill>
                  <a:schemeClr val="tx1">
                    <a:lumMod val="75000"/>
                    <a:lumOff val="25000"/>
                  </a:schemeClr>
                </a:solidFill>
                <a:latin typeface="Arial" panose="020B0604020202020204" pitchFamily="34" charset="0"/>
                <a:cs typeface="Arial" panose="020B0604020202020204" pitchFamily="34" charset="0"/>
              </a:rPr>
              <a:t>or</a:t>
            </a:r>
          </a:p>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Remove you from the entire trip </a:t>
            </a:r>
          </a:p>
          <a:p>
            <a:pPr algn="ctr"/>
            <a:endParaRPr lang="en-US" sz="1000" kern="0" dirty="0">
              <a:solidFill>
                <a:sysClr val="windowText" lastClr="000000"/>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xmlns="" id="{11F97169-1657-4FEC-9123-EB3CD0D652D0}"/>
              </a:ext>
            </a:extLst>
          </p:cNvPr>
          <p:cNvSpPr/>
          <p:nvPr/>
        </p:nvSpPr>
        <p:spPr>
          <a:xfrm>
            <a:off x="8272981" y="1739181"/>
            <a:ext cx="1440219" cy="534483"/>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endParaRPr lang="en-US" sz="105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5" name="Freeform 44"/>
          <p:cNvSpPr>
            <a:spLocks noChangeAspect="1"/>
          </p:cNvSpPr>
          <p:nvPr/>
        </p:nvSpPr>
        <p:spPr>
          <a:xfrm>
            <a:off x="7926055" y="1879421"/>
            <a:ext cx="267948" cy="254000"/>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3" name="Straight Arrow Connector 2"/>
          <p:cNvCxnSpPr/>
          <p:nvPr/>
        </p:nvCxnSpPr>
        <p:spPr>
          <a:xfrm>
            <a:off x="3579551" y="1974303"/>
            <a:ext cx="519391" cy="0"/>
          </a:xfrm>
          <a:prstGeom prst="straightConnector1">
            <a:avLst/>
          </a:prstGeom>
          <a:ln>
            <a:solidFill>
              <a:srgbClr val="9DA6AB"/>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7390783" y="2006421"/>
            <a:ext cx="36383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19015" y="4403365"/>
            <a:ext cx="10441355" cy="923330"/>
          </a:xfrm>
          <a:prstGeom prst="rect">
            <a:avLst/>
          </a:prstGeom>
          <a:noFill/>
        </p:spPr>
        <p:txBody>
          <a:bodyPr wrap="square" rtlCol="0">
            <a:spAutoFit/>
          </a:bodyPr>
          <a:lstStyle/>
          <a:p>
            <a:r>
              <a:rPr lang="en-US" dirty="0">
                <a:solidFill>
                  <a:schemeClr val="tx1">
                    <a:lumMod val="75000"/>
                    <a:lumOff val="25000"/>
                  </a:schemeClr>
                </a:solidFill>
              </a:rPr>
              <a:t>Note: Beginning late summer 2018, when the rest of pay protection/rescheduling is implemented (with few exceptions), you’ll no longer be paid for canceled segments if they are not flown by another crew, unless they are part of your last trip/last series</a:t>
            </a:r>
            <a:endParaRPr lang="en-US" sz="800" dirty="0">
              <a:solidFill>
                <a:schemeClr val="tx1">
                  <a:lumMod val="75000"/>
                  <a:lumOff val="25000"/>
                </a:schemeClr>
              </a:solidFill>
            </a:endParaRPr>
          </a:p>
        </p:txBody>
      </p:sp>
      <p:sp>
        <p:nvSpPr>
          <p:cNvPr id="4" name="Rectangle 3">
            <a:extLst>
              <a:ext uri="{FF2B5EF4-FFF2-40B4-BE49-F238E27FC236}">
                <a16:creationId xmlns:a16="http://schemas.microsoft.com/office/drawing/2014/main" xmlns="" id="{31449826-325D-4331-8327-F7F697C60BA7}"/>
              </a:ext>
            </a:extLst>
          </p:cNvPr>
          <p:cNvSpPr/>
          <p:nvPr/>
        </p:nvSpPr>
        <p:spPr>
          <a:xfrm>
            <a:off x="3087185" y="5814095"/>
            <a:ext cx="4461029" cy="369332"/>
          </a:xfrm>
          <a:prstGeom prst="rect">
            <a:avLst/>
          </a:prstGeom>
        </p:spPr>
        <p:txBody>
          <a:bodyPr wrap="none">
            <a:spAutoFit/>
          </a:bodyPr>
          <a:lstStyle/>
          <a:p>
            <a:r>
              <a:rPr lang="en-US" dirty="0"/>
              <a:t>Quick Reference Guide – Company Document</a:t>
            </a:r>
          </a:p>
        </p:txBody>
      </p:sp>
    </p:spTree>
    <p:extLst>
      <p:ext uri="{BB962C8B-B14F-4D97-AF65-F5344CB8AC3E}">
        <p14:creationId xmlns:p14="http://schemas.microsoft.com/office/powerpoint/2010/main" val="361038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A79F2-E6F4-464F-BE6F-CA87DDD97A88}"/>
              </a:ext>
            </a:extLst>
          </p:cNvPr>
          <p:cNvSpPr>
            <a:spLocks noGrp="1"/>
          </p:cNvSpPr>
          <p:nvPr>
            <p:ph type="title"/>
          </p:nvPr>
        </p:nvSpPr>
        <p:spPr/>
        <p:txBody>
          <a:bodyPr>
            <a:normAutofit/>
          </a:bodyPr>
          <a:lstStyle/>
          <a:p>
            <a:r>
              <a:rPr lang="en-US" sz="5400" dirty="0"/>
              <a:t>Rescheduling</a:t>
            </a:r>
          </a:p>
        </p:txBody>
      </p:sp>
      <p:sp>
        <p:nvSpPr>
          <p:cNvPr id="3" name="Content Placeholder 2">
            <a:extLst>
              <a:ext uri="{FF2B5EF4-FFF2-40B4-BE49-F238E27FC236}">
                <a16:creationId xmlns:a16="http://schemas.microsoft.com/office/drawing/2014/main" xmlns="" id="{C6E10075-4154-43ED-B619-855A98367A6E}"/>
              </a:ext>
            </a:extLst>
          </p:cNvPr>
          <p:cNvSpPr>
            <a:spLocks noGrp="1"/>
          </p:cNvSpPr>
          <p:nvPr>
            <p:ph idx="1"/>
          </p:nvPr>
        </p:nvSpPr>
        <p:spPr>
          <a:xfrm>
            <a:off x="439615" y="1825625"/>
            <a:ext cx="11254154" cy="4351338"/>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sz="3600" u="sng" dirty="0"/>
              <a:t>After Departure</a:t>
            </a:r>
          </a:p>
          <a:p>
            <a:pPr marL="0" indent="0">
              <a:buNone/>
            </a:pPr>
            <a:endParaRPr lang="en-US" dirty="0"/>
          </a:p>
          <a:p>
            <a:pPr marL="0" indent="0">
              <a:buNone/>
            </a:pPr>
            <a:r>
              <a:rPr lang="en-US" sz="3200" b="1" i="1" dirty="0"/>
              <a:t>Partial</a:t>
            </a:r>
            <a:r>
              <a:rPr lang="en-US" sz="3200" i="1" dirty="0"/>
              <a:t> Sequence Cancellation or Misconnect within the Sequence</a:t>
            </a:r>
          </a:p>
          <a:p>
            <a:endParaRPr lang="en-US" dirty="0"/>
          </a:p>
        </p:txBody>
      </p:sp>
      <p:pic>
        <p:nvPicPr>
          <p:cNvPr id="5" name="Picture 4">
            <a:extLst>
              <a:ext uri="{FF2B5EF4-FFF2-40B4-BE49-F238E27FC236}">
                <a16:creationId xmlns:a16="http://schemas.microsoft.com/office/drawing/2014/main" xmlns="" id="{0B757322-92AE-457D-B676-A6F844215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6859" y="556646"/>
            <a:ext cx="3918856" cy="3739697"/>
          </a:xfrm>
          <a:prstGeom prst="rect">
            <a:avLst/>
          </a:prstGeom>
        </p:spPr>
      </p:pic>
    </p:spTree>
    <p:extLst>
      <p:ext uri="{BB962C8B-B14F-4D97-AF65-F5344CB8AC3E}">
        <p14:creationId xmlns:p14="http://schemas.microsoft.com/office/powerpoint/2010/main" val="34294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2FFFF89A-EE18-4885-A386-8603AA938E59}"/>
              </a:ext>
            </a:extLst>
          </p:cNvPr>
          <p:cNvSpPr/>
          <p:nvPr/>
        </p:nvSpPr>
        <p:spPr>
          <a:xfrm>
            <a:off x="1762814" y="179110"/>
            <a:ext cx="9112577" cy="136688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rPr>
              <a:t>Basics of Rescheduling 10.J</a:t>
            </a:r>
          </a:p>
        </p:txBody>
      </p:sp>
      <p:sp>
        <p:nvSpPr>
          <p:cNvPr id="7" name="Rectangle 6">
            <a:extLst>
              <a:ext uri="{FF2B5EF4-FFF2-40B4-BE49-F238E27FC236}">
                <a16:creationId xmlns:a16="http://schemas.microsoft.com/office/drawing/2014/main" xmlns="" id="{8D4DC535-84F6-4337-9C4B-9BA6013274C3}"/>
              </a:ext>
            </a:extLst>
          </p:cNvPr>
          <p:cNvSpPr/>
          <p:nvPr/>
        </p:nvSpPr>
        <p:spPr>
          <a:xfrm>
            <a:off x="507771" y="1689086"/>
            <a:ext cx="8180829" cy="584775"/>
          </a:xfrm>
          <a:prstGeom prst="rect">
            <a:avLst/>
          </a:prstGeom>
        </p:spPr>
        <p:txBody>
          <a:bodyPr wrap="none">
            <a:spAutoFit/>
          </a:bodyPr>
          <a:lstStyle/>
          <a:p>
            <a:r>
              <a:rPr lang="en-US" sz="3200" b="1" u="sng" dirty="0"/>
              <a:t>Line holders are not to be treated like Reserves</a:t>
            </a:r>
          </a:p>
        </p:txBody>
      </p:sp>
      <p:sp>
        <p:nvSpPr>
          <p:cNvPr id="8" name="Rectangle 7">
            <a:extLst>
              <a:ext uri="{FF2B5EF4-FFF2-40B4-BE49-F238E27FC236}">
                <a16:creationId xmlns:a16="http://schemas.microsoft.com/office/drawing/2014/main" xmlns="" id="{ACC1E89C-4AF1-41BD-8140-6662FD9CCDC7}"/>
              </a:ext>
            </a:extLst>
          </p:cNvPr>
          <p:cNvSpPr/>
          <p:nvPr/>
        </p:nvSpPr>
        <p:spPr>
          <a:xfrm>
            <a:off x="2" y="2416951"/>
            <a:ext cx="11834567" cy="4031873"/>
          </a:xfrm>
          <a:prstGeom prst="rect">
            <a:avLst/>
          </a:prstGeom>
        </p:spPr>
        <p:txBody>
          <a:bodyPr wrap="square">
            <a:spAutoFit/>
          </a:bodyPr>
          <a:lstStyle/>
          <a:p>
            <a:pPr marL="457178" lvl="1"/>
            <a:r>
              <a:rPr lang="en-US" sz="3200" dirty="0">
                <a:latin typeface="Arial Rounded MT Bold" panose="020F0704030504030204" pitchFamily="34" charset="0"/>
              </a:rPr>
              <a:t>Keep the crew together if possible </a:t>
            </a:r>
          </a:p>
          <a:p>
            <a:pPr marL="457178" lvl="1"/>
            <a:endParaRPr lang="en-US" sz="3200" dirty="0">
              <a:latin typeface="Arial Rounded MT Bold" panose="020F0704030504030204" pitchFamily="34" charset="0"/>
            </a:endParaRPr>
          </a:p>
          <a:p>
            <a:pPr marL="457178" lvl="1"/>
            <a:r>
              <a:rPr lang="en-US" sz="3200" dirty="0">
                <a:latin typeface="Arial Rounded MT Bold" panose="020F0704030504030204" pitchFamily="34" charset="0"/>
              </a:rPr>
              <a:t>      Catch up Flight Attendant to their original trip</a:t>
            </a:r>
          </a:p>
          <a:p>
            <a:pPr marL="457178" lvl="1"/>
            <a:endParaRPr lang="en-US" sz="3200" dirty="0">
              <a:latin typeface="Arial Rounded MT Bold" panose="020F0704030504030204" pitchFamily="34" charset="0"/>
            </a:endParaRPr>
          </a:p>
          <a:p>
            <a:pPr marL="457178" lvl="1"/>
            <a:r>
              <a:rPr lang="en-US" sz="3200" dirty="0">
                <a:latin typeface="Arial Rounded MT Bold" panose="020F0704030504030204" pitchFamily="34" charset="0"/>
              </a:rPr>
              <a:t>Return to base no later than original trip Date &amp; Time </a:t>
            </a:r>
          </a:p>
          <a:p>
            <a:pPr marL="457178" lvl="1"/>
            <a:endParaRPr lang="en-US" sz="3200" dirty="0">
              <a:latin typeface="Arial Rounded MT Bold" panose="020F0704030504030204" pitchFamily="34" charset="0"/>
            </a:endParaRPr>
          </a:p>
          <a:p>
            <a:pPr marL="457178" lvl="1"/>
            <a:r>
              <a:rPr lang="en-US" sz="3200" dirty="0">
                <a:latin typeface="Arial Rounded MT Bold" panose="020F0704030504030204" pitchFamily="34" charset="0"/>
              </a:rPr>
              <a:t>         </a:t>
            </a:r>
          </a:p>
          <a:p>
            <a:pPr marL="457178" lvl="1"/>
            <a:r>
              <a:rPr lang="en-US" sz="3200" dirty="0">
                <a:latin typeface="Arial Rounded MT Bold" panose="020F0704030504030204" pitchFamily="34" charset="0"/>
              </a:rPr>
              <a:t>         Reserves flying on days off considered line holders </a:t>
            </a:r>
          </a:p>
        </p:txBody>
      </p:sp>
      <p:pic>
        <p:nvPicPr>
          <p:cNvPr id="9" name="Graphic 8" descr="Group">
            <a:extLst>
              <a:ext uri="{FF2B5EF4-FFF2-40B4-BE49-F238E27FC236}">
                <a16:creationId xmlns:a16="http://schemas.microsoft.com/office/drawing/2014/main" xmlns="" id="{A49FB5EE-A51F-40CC-9F06-3D59297CA5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511835" y="2123525"/>
            <a:ext cx="1110343" cy="1110343"/>
          </a:xfrm>
          <a:prstGeom prst="rect">
            <a:avLst/>
          </a:prstGeom>
        </p:spPr>
      </p:pic>
      <p:pic>
        <p:nvPicPr>
          <p:cNvPr id="10" name="Graphic 9" descr="Run">
            <a:extLst>
              <a:ext uri="{FF2B5EF4-FFF2-40B4-BE49-F238E27FC236}">
                <a16:creationId xmlns:a16="http://schemas.microsoft.com/office/drawing/2014/main" xmlns="" id="{5778430D-2693-4EFA-BECE-F712155181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60299" y="3157667"/>
            <a:ext cx="914400" cy="914400"/>
          </a:xfrm>
          <a:prstGeom prst="rect">
            <a:avLst/>
          </a:prstGeom>
        </p:spPr>
      </p:pic>
      <p:pic>
        <p:nvPicPr>
          <p:cNvPr id="11" name="Graphic 10" descr="Daily Calendar">
            <a:extLst>
              <a:ext uri="{FF2B5EF4-FFF2-40B4-BE49-F238E27FC236}">
                <a16:creationId xmlns:a16="http://schemas.microsoft.com/office/drawing/2014/main" xmlns="" id="{16A4CDA3-482D-4FEF-AACD-B6EA604CFF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219657" y="4718364"/>
            <a:ext cx="1311467" cy="1090725"/>
          </a:xfrm>
          <a:prstGeom prst="rect">
            <a:avLst/>
          </a:prstGeom>
        </p:spPr>
      </p:pic>
      <p:pic>
        <p:nvPicPr>
          <p:cNvPr id="12" name="Graphic 11">
            <a:extLst>
              <a:ext uri="{FF2B5EF4-FFF2-40B4-BE49-F238E27FC236}">
                <a16:creationId xmlns:a16="http://schemas.microsoft.com/office/drawing/2014/main" xmlns="" id="{23F7AB62-332C-48DC-BE14-9718D5CAED6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1069333" y="4072067"/>
            <a:ext cx="914400" cy="914400"/>
          </a:xfrm>
          <a:prstGeom prst="rect">
            <a:avLst/>
          </a:prstGeom>
        </p:spPr>
      </p:pic>
      <p:pic>
        <p:nvPicPr>
          <p:cNvPr id="13" name="Graphic 12" descr="Dance">
            <a:extLst>
              <a:ext uri="{FF2B5EF4-FFF2-40B4-BE49-F238E27FC236}">
                <a16:creationId xmlns:a16="http://schemas.microsoft.com/office/drawing/2014/main" xmlns="" id="{AADF112A-4F4E-4F8D-8904-D41A6B008AC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357434" y="5592243"/>
            <a:ext cx="999671" cy="999671"/>
          </a:xfrm>
          <a:prstGeom prst="rect">
            <a:avLst/>
          </a:prstGeom>
        </p:spPr>
      </p:pic>
    </p:spTree>
    <p:extLst>
      <p:ext uri="{BB962C8B-B14F-4D97-AF65-F5344CB8AC3E}">
        <p14:creationId xmlns:p14="http://schemas.microsoft.com/office/powerpoint/2010/main" val="651603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CC9524-A1AE-4FA9-89C7-23759316F3F2}"/>
              </a:ext>
            </a:extLst>
          </p:cNvPr>
          <p:cNvSpPr>
            <a:spLocks noGrp="1"/>
          </p:cNvSpPr>
          <p:nvPr>
            <p:ph type="title"/>
          </p:nvPr>
        </p:nvSpPr>
        <p:spPr/>
        <p:txBody>
          <a:bodyPr>
            <a:normAutofit/>
          </a:bodyPr>
          <a:lstStyle/>
          <a:p>
            <a:r>
              <a:rPr lang="en-US" dirty="0"/>
              <a:t/>
            </a:r>
            <a:br>
              <a:rPr lang="en-US" dirty="0"/>
            </a:br>
            <a:endParaRPr lang="en-US" dirty="0"/>
          </a:p>
        </p:txBody>
      </p:sp>
      <p:sp>
        <p:nvSpPr>
          <p:cNvPr id="9" name="Oval 8">
            <a:extLst>
              <a:ext uri="{FF2B5EF4-FFF2-40B4-BE49-F238E27FC236}">
                <a16:creationId xmlns:a16="http://schemas.microsoft.com/office/drawing/2014/main" xmlns="" id="{0A4DD860-2FA9-4FA5-B763-5F2BC2E2CEC5}"/>
              </a:ext>
            </a:extLst>
          </p:cNvPr>
          <p:cNvSpPr/>
          <p:nvPr/>
        </p:nvSpPr>
        <p:spPr>
          <a:xfrm>
            <a:off x="761314" y="572371"/>
            <a:ext cx="10592487" cy="106726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Rescheduling</a:t>
            </a:r>
          </a:p>
          <a:p>
            <a:pPr algn="ctr"/>
            <a:r>
              <a:rPr lang="en-US" sz="2800" dirty="0">
                <a:solidFill>
                  <a:srgbClr val="C00000"/>
                </a:solidFill>
              </a:rPr>
              <a:t>After Departure</a:t>
            </a:r>
          </a:p>
        </p:txBody>
      </p:sp>
      <p:grpSp>
        <p:nvGrpSpPr>
          <p:cNvPr id="10" name="Group 9">
            <a:extLst>
              <a:ext uri="{FF2B5EF4-FFF2-40B4-BE49-F238E27FC236}">
                <a16:creationId xmlns:a16="http://schemas.microsoft.com/office/drawing/2014/main" xmlns="" id="{5D8FD7B0-826F-4573-8D37-3C82E253AC2E}"/>
              </a:ext>
            </a:extLst>
          </p:cNvPr>
          <p:cNvGrpSpPr/>
          <p:nvPr/>
        </p:nvGrpSpPr>
        <p:grpSpPr>
          <a:xfrm>
            <a:off x="615066" y="2442015"/>
            <a:ext cx="3302793" cy="1321117"/>
            <a:chOff x="3387" y="2135344"/>
            <a:chExt cx="3302793" cy="1321117"/>
          </a:xfrm>
          <a:solidFill>
            <a:schemeClr val="tx2"/>
          </a:solidFill>
        </p:grpSpPr>
        <p:sp>
          <p:nvSpPr>
            <p:cNvPr id="14" name="Rectangle 13">
              <a:extLst>
                <a:ext uri="{FF2B5EF4-FFF2-40B4-BE49-F238E27FC236}">
                  <a16:creationId xmlns:a16="http://schemas.microsoft.com/office/drawing/2014/main" xmlns="" id="{45E0B50F-C35F-4BB3-8560-F0E49E2532B2}"/>
                </a:ext>
              </a:extLst>
            </p:cNvPr>
            <p:cNvSpPr/>
            <p:nvPr/>
          </p:nvSpPr>
          <p:spPr>
            <a:xfrm>
              <a:off x="3387" y="2135344"/>
              <a:ext cx="3302793" cy="1321117"/>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xmlns="" id="{63248E05-7AA2-4D90-9312-4C804EE91170}"/>
                </a:ext>
              </a:extLst>
            </p:cNvPr>
            <p:cNvSpPr txBox="1"/>
            <p:nvPr/>
          </p:nvSpPr>
          <p:spPr>
            <a:xfrm>
              <a:off x="3387" y="2135344"/>
              <a:ext cx="3302793" cy="1321117"/>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algn="ctr" defTabSz="800080">
                <a:lnSpc>
                  <a:spcPct val="90000"/>
                </a:lnSpc>
                <a:spcBef>
                  <a:spcPct val="0"/>
                </a:spcBef>
                <a:spcAft>
                  <a:spcPct val="35000"/>
                </a:spcAft>
              </a:pPr>
              <a:r>
                <a:rPr lang="en-US" dirty="0"/>
                <a:t>Crew Tracking makes every effort to return FA back on to original sequence </a:t>
              </a:r>
            </a:p>
          </p:txBody>
        </p:sp>
      </p:grpSp>
      <p:grpSp>
        <p:nvGrpSpPr>
          <p:cNvPr id="11" name="Group 10">
            <a:extLst>
              <a:ext uri="{FF2B5EF4-FFF2-40B4-BE49-F238E27FC236}">
                <a16:creationId xmlns:a16="http://schemas.microsoft.com/office/drawing/2014/main" xmlns="" id="{F3E50D0D-37B6-4E71-81AE-FED4C1ACCC0F}"/>
              </a:ext>
            </a:extLst>
          </p:cNvPr>
          <p:cNvGrpSpPr/>
          <p:nvPr/>
        </p:nvGrpSpPr>
        <p:grpSpPr>
          <a:xfrm>
            <a:off x="615065" y="3763133"/>
            <a:ext cx="3302793" cy="746639"/>
            <a:chOff x="3387" y="3456461"/>
            <a:chExt cx="3302793" cy="746639"/>
          </a:xfrm>
          <a:solidFill>
            <a:schemeClr val="bg2">
              <a:lumMod val="75000"/>
            </a:schemeClr>
          </a:solidFill>
        </p:grpSpPr>
        <p:sp>
          <p:nvSpPr>
            <p:cNvPr id="12" name="Rectangle 11">
              <a:extLst>
                <a:ext uri="{FF2B5EF4-FFF2-40B4-BE49-F238E27FC236}">
                  <a16:creationId xmlns:a16="http://schemas.microsoft.com/office/drawing/2014/main" xmlns="" id="{6E20D7E8-7B39-4EE1-9C13-C847A4829110}"/>
                </a:ext>
              </a:extLst>
            </p:cNvPr>
            <p:cNvSpPr/>
            <p:nvPr/>
          </p:nvSpPr>
          <p:spPr>
            <a:xfrm>
              <a:off x="3387" y="3456461"/>
              <a:ext cx="3302793" cy="746639"/>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TextBox 12">
              <a:extLst>
                <a:ext uri="{FF2B5EF4-FFF2-40B4-BE49-F238E27FC236}">
                  <a16:creationId xmlns:a16="http://schemas.microsoft.com/office/drawing/2014/main" xmlns="" id="{2A5C82AD-6A4F-4C60-AB72-A29F15B9FA86}"/>
                </a:ext>
              </a:extLst>
            </p:cNvPr>
            <p:cNvSpPr txBox="1"/>
            <p:nvPr/>
          </p:nvSpPr>
          <p:spPr>
            <a:xfrm>
              <a:off x="3387" y="3456461"/>
              <a:ext cx="3302793" cy="74663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9" tIns="90679" rIns="120904" bIns="136017" numCol="1" spcCol="1270" anchor="t" anchorCtr="0">
              <a:noAutofit/>
            </a:bodyPr>
            <a:lstStyle/>
            <a:p>
              <a:pPr marL="171446" lvl="1" indent="-171446" defTabSz="755632">
                <a:lnSpc>
                  <a:spcPct val="90000"/>
                </a:lnSpc>
                <a:spcBef>
                  <a:spcPct val="0"/>
                </a:spcBef>
                <a:spcAft>
                  <a:spcPct val="15000"/>
                </a:spcAft>
                <a:buChar char="•"/>
              </a:pPr>
              <a:r>
                <a:rPr lang="en-US" sz="1700" dirty="0"/>
                <a:t>10.J.1.c</a:t>
              </a:r>
            </a:p>
          </p:txBody>
        </p:sp>
      </p:grpSp>
      <p:grpSp>
        <p:nvGrpSpPr>
          <p:cNvPr id="16" name="Group 15">
            <a:extLst>
              <a:ext uri="{FF2B5EF4-FFF2-40B4-BE49-F238E27FC236}">
                <a16:creationId xmlns:a16="http://schemas.microsoft.com/office/drawing/2014/main" xmlns="" id="{63DF3CB9-0CFE-4BA1-9580-2B800DFF692B}"/>
              </a:ext>
            </a:extLst>
          </p:cNvPr>
          <p:cNvGrpSpPr/>
          <p:nvPr/>
        </p:nvGrpSpPr>
        <p:grpSpPr>
          <a:xfrm>
            <a:off x="4444605" y="2395123"/>
            <a:ext cx="3302793" cy="1336747"/>
            <a:chOff x="3768572" y="2135344"/>
            <a:chExt cx="3302793" cy="1336747"/>
          </a:xfrm>
          <a:solidFill>
            <a:schemeClr val="tx1">
              <a:lumMod val="65000"/>
              <a:lumOff val="35000"/>
            </a:schemeClr>
          </a:solidFill>
        </p:grpSpPr>
        <p:sp>
          <p:nvSpPr>
            <p:cNvPr id="20" name="Rectangle 19">
              <a:extLst>
                <a:ext uri="{FF2B5EF4-FFF2-40B4-BE49-F238E27FC236}">
                  <a16:creationId xmlns:a16="http://schemas.microsoft.com/office/drawing/2014/main" xmlns="" id="{B59C6E60-987C-4BD0-9EFC-F5B4A4A10B5D}"/>
                </a:ext>
              </a:extLst>
            </p:cNvPr>
            <p:cNvSpPr/>
            <p:nvPr/>
          </p:nvSpPr>
          <p:spPr>
            <a:xfrm>
              <a:off x="3768572" y="2135344"/>
              <a:ext cx="3302793" cy="1321117"/>
            </a:xfrm>
            <a:prstGeom prst="rect">
              <a:avLst/>
            </a:prstGeom>
            <a:grp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TextBox 20">
              <a:extLst>
                <a:ext uri="{FF2B5EF4-FFF2-40B4-BE49-F238E27FC236}">
                  <a16:creationId xmlns:a16="http://schemas.microsoft.com/office/drawing/2014/main" xmlns="" id="{F0D162A6-2184-43C7-B05C-36A8F5482070}"/>
                </a:ext>
              </a:extLst>
            </p:cNvPr>
            <p:cNvSpPr txBox="1"/>
            <p:nvPr/>
          </p:nvSpPr>
          <p:spPr>
            <a:xfrm>
              <a:off x="3768572" y="2150974"/>
              <a:ext cx="3302793" cy="13211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algn="ctr" defTabSz="622284">
                <a:lnSpc>
                  <a:spcPct val="90000"/>
                </a:lnSpc>
                <a:spcBef>
                  <a:spcPct val="0"/>
                </a:spcBef>
                <a:spcAft>
                  <a:spcPct val="35000"/>
                </a:spcAft>
              </a:pPr>
              <a:r>
                <a:rPr lang="en-US" sz="1400" dirty="0">
                  <a:solidFill>
                    <a:schemeClr val="bg1"/>
                  </a:solidFill>
                </a:rPr>
                <a:t>If FA is not notified of the rescheduled sequence within 3 hours after disruption, FA is released. Crew Scheduling may release FA to the hotel, prior to this time </a:t>
              </a:r>
            </a:p>
          </p:txBody>
        </p:sp>
      </p:grpSp>
      <p:grpSp>
        <p:nvGrpSpPr>
          <p:cNvPr id="17" name="Group 16">
            <a:extLst>
              <a:ext uri="{FF2B5EF4-FFF2-40B4-BE49-F238E27FC236}">
                <a16:creationId xmlns:a16="http://schemas.microsoft.com/office/drawing/2014/main" xmlns="" id="{003F2327-0CB7-463C-A22F-500EBF9125F4}"/>
              </a:ext>
            </a:extLst>
          </p:cNvPr>
          <p:cNvGrpSpPr/>
          <p:nvPr/>
        </p:nvGrpSpPr>
        <p:grpSpPr>
          <a:xfrm>
            <a:off x="4444605" y="3716241"/>
            <a:ext cx="3302793" cy="746639"/>
            <a:chOff x="3768572" y="3456461"/>
            <a:chExt cx="3302793" cy="746639"/>
          </a:xfrm>
          <a:solidFill>
            <a:schemeClr val="bg2">
              <a:lumMod val="75000"/>
            </a:schemeClr>
          </a:solidFill>
        </p:grpSpPr>
        <p:sp>
          <p:nvSpPr>
            <p:cNvPr id="18" name="Rectangle 17">
              <a:extLst>
                <a:ext uri="{FF2B5EF4-FFF2-40B4-BE49-F238E27FC236}">
                  <a16:creationId xmlns:a16="http://schemas.microsoft.com/office/drawing/2014/main" xmlns="" id="{39890BA0-42C3-4769-A0D1-752F561AA70F}"/>
                </a:ext>
              </a:extLst>
            </p:cNvPr>
            <p:cNvSpPr/>
            <p:nvPr/>
          </p:nvSpPr>
          <p:spPr>
            <a:xfrm>
              <a:off x="3768572" y="3456461"/>
              <a:ext cx="3302793" cy="746639"/>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TextBox 18">
              <a:extLst>
                <a:ext uri="{FF2B5EF4-FFF2-40B4-BE49-F238E27FC236}">
                  <a16:creationId xmlns:a16="http://schemas.microsoft.com/office/drawing/2014/main" xmlns="" id="{5C744A6D-729F-4CA9-955C-BC31748FED24}"/>
                </a:ext>
              </a:extLst>
            </p:cNvPr>
            <p:cNvSpPr txBox="1"/>
            <p:nvPr/>
          </p:nvSpPr>
          <p:spPr>
            <a:xfrm>
              <a:off x="3768572" y="3456461"/>
              <a:ext cx="3302793" cy="74663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9" tIns="90679" rIns="120904" bIns="136017" numCol="1" spcCol="1270" anchor="t" anchorCtr="0">
              <a:noAutofit/>
            </a:bodyPr>
            <a:lstStyle/>
            <a:p>
              <a:pPr marL="171446" lvl="1" indent="-171446" defTabSz="755632">
                <a:lnSpc>
                  <a:spcPct val="90000"/>
                </a:lnSpc>
                <a:spcBef>
                  <a:spcPct val="0"/>
                </a:spcBef>
                <a:spcAft>
                  <a:spcPct val="15000"/>
                </a:spcAft>
                <a:buChar char="•"/>
              </a:pPr>
              <a:r>
                <a:rPr lang="en-US" sz="1700" dirty="0"/>
                <a:t>10.J.4</a:t>
              </a:r>
            </a:p>
          </p:txBody>
        </p:sp>
      </p:grpSp>
      <p:grpSp>
        <p:nvGrpSpPr>
          <p:cNvPr id="22" name="Group 21">
            <a:extLst>
              <a:ext uri="{FF2B5EF4-FFF2-40B4-BE49-F238E27FC236}">
                <a16:creationId xmlns:a16="http://schemas.microsoft.com/office/drawing/2014/main" xmlns="" id="{C817AA0F-7F05-4486-918C-A2F1AA85FC53}"/>
              </a:ext>
            </a:extLst>
          </p:cNvPr>
          <p:cNvGrpSpPr/>
          <p:nvPr/>
        </p:nvGrpSpPr>
        <p:grpSpPr>
          <a:xfrm>
            <a:off x="8265605" y="2395123"/>
            <a:ext cx="3302793" cy="1321117"/>
            <a:chOff x="7533756" y="2135344"/>
            <a:chExt cx="3302793" cy="1321117"/>
          </a:xfrm>
        </p:grpSpPr>
        <p:sp>
          <p:nvSpPr>
            <p:cNvPr id="26" name="Rectangle 25">
              <a:extLst>
                <a:ext uri="{FF2B5EF4-FFF2-40B4-BE49-F238E27FC236}">
                  <a16:creationId xmlns:a16="http://schemas.microsoft.com/office/drawing/2014/main" xmlns="" id="{10403140-3572-4434-9E05-44ECB04FB96D}"/>
                </a:ext>
              </a:extLst>
            </p:cNvPr>
            <p:cNvSpPr/>
            <p:nvPr/>
          </p:nvSpPr>
          <p:spPr>
            <a:xfrm>
              <a:off x="7533756" y="2135344"/>
              <a:ext cx="3302793" cy="132111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extBox 26">
              <a:extLst>
                <a:ext uri="{FF2B5EF4-FFF2-40B4-BE49-F238E27FC236}">
                  <a16:creationId xmlns:a16="http://schemas.microsoft.com/office/drawing/2014/main" xmlns="" id="{BAD93F5A-753A-46AB-9379-927A0DC5D57E}"/>
                </a:ext>
              </a:extLst>
            </p:cNvPr>
            <p:cNvSpPr txBox="1"/>
            <p:nvPr/>
          </p:nvSpPr>
          <p:spPr>
            <a:xfrm>
              <a:off x="7533756" y="2135344"/>
              <a:ext cx="3302793" cy="1321117"/>
            </a:xfrm>
            <a:prstGeom prst="rect">
              <a:avLst/>
            </a:prstGeom>
            <a:solidFill>
              <a:schemeClr val="tx1">
                <a:lumMod val="65000"/>
                <a:lumOff val="35000"/>
              </a:schemeClr>
            </a:solidFill>
          </p:spPr>
          <p:style>
            <a:lnRef idx="0">
              <a:scrgbClr r="0" g="0" b="0"/>
            </a:lnRef>
            <a:fillRef idx="0">
              <a:scrgbClr r="0" g="0" b="0"/>
            </a:fillRef>
            <a:effectRef idx="0">
              <a:scrgbClr r="0" g="0" b="0"/>
            </a:effectRef>
            <a:fontRef idx="minor">
              <a:schemeClr val="lt1"/>
            </a:fontRef>
          </p:style>
          <p:txBody>
            <a:bodyPr spcFirstLastPara="0" vert="horz" wrap="square" lIns="120904" tIns="69088" rIns="120904" bIns="69088" numCol="1" spcCol="1270" anchor="ctr" anchorCtr="0">
              <a:noAutofit/>
            </a:bodyPr>
            <a:lstStyle/>
            <a:p>
              <a:pPr algn="ctr" defTabSz="755632">
                <a:lnSpc>
                  <a:spcPct val="90000"/>
                </a:lnSpc>
                <a:spcBef>
                  <a:spcPct val="0"/>
                </a:spcBef>
                <a:spcAft>
                  <a:spcPct val="35000"/>
                </a:spcAft>
              </a:pPr>
              <a:r>
                <a:rPr lang="en-US" sz="1700" dirty="0">
                  <a:solidFill>
                    <a:schemeClr val="bg1"/>
                  </a:solidFill>
                </a:rPr>
                <a:t>Make every effort to reschedule no later than the time she/he was originally scheduled to return</a:t>
              </a:r>
            </a:p>
          </p:txBody>
        </p:sp>
      </p:grpSp>
      <p:grpSp>
        <p:nvGrpSpPr>
          <p:cNvPr id="23" name="Group 22">
            <a:extLst>
              <a:ext uri="{FF2B5EF4-FFF2-40B4-BE49-F238E27FC236}">
                <a16:creationId xmlns:a16="http://schemas.microsoft.com/office/drawing/2014/main" xmlns="" id="{816D2389-CE28-42CB-92E1-FCF39C31CE78}"/>
              </a:ext>
            </a:extLst>
          </p:cNvPr>
          <p:cNvGrpSpPr/>
          <p:nvPr/>
        </p:nvGrpSpPr>
        <p:grpSpPr>
          <a:xfrm>
            <a:off x="8265605" y="3716241"/>
            <a:ext cx="3302793" cy="746639"/>
            <a:chOff x="7533756" y="3456461"/>
            <a:chExt cx="3302793" cy="746639"/>
          </a:xfrm>
          <a:solidFill>
            <a:schemeClr val="bg2">
              <a:lumMod val="75000"/>
            </a:schemeClr>
          </a:solidFill>
        </p:grpSpPr>
        <p:sp>
          <p:nvSpPr>
            <p:cNvPr id="24" name="Rectangle 23">
              <a:extLst>
                <a:ext uri="{FF2B5EF4-FFF2-40B4-BE49-F238E27FC236}">
                  <a16:creationId xmlns:a16="http://schemas.microsoft.com/office/drawing/2014/main" xmlns="" id="{246660FD-4CD1-4D48-8B2C-EA1E65209782}"/>
                </a:ext>
              </a:extLst>
            </p:cNvPr>
            <p:cNvSpPr/>
            <p:nvPr/>
          </p:nvSpPr>
          <p:spPr>
            <a:xfrm>
              <a:off x="7533756" y="3456461"/>
              <a:ext cx="3302793" cy="746639"/>
            </a:xfrm>
            <a:prstGeom prst="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TextBox 24">
              <a:extLst>
                <a:ext uri="{FF2B5EF4-FFF2-40B4-BE49-F238E27FC236}">
                  <a16:creationId xmlns:a16="http://schemas.microsoft.com/office/drawing/2014/main" xmlns="" id="{D71BEE4D-071C-4968-9F8A-C0CC9361D54B}"/>
                </a:ext>
              </a:extLst>
            </p:cNvPr>
            <p:cNvSpPr txBox="1"/>
            <p:nvPr/>
          </p:nvSpPr>
          <p:spPr>
            <a:xfrm>
              <a:off x="7533756" y="3456461"/>
              <a:ext cx="3302793" cy="74663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679" tIns="90679" rIns="120904" bIns="136017" numCol="1" spcCol="1270" anchor="t" anchorCtr="0">
              <a:noAutofit/>
            </a:bodyPr>
            <a:lstStyle/>
            <a:p>
              <a:pPr marL="171446" lvl="1" indent="-171446" defTabSz="755632">
                <a:lnSpc>
                  <a:spcPct val="90000"/>
                </a:lnSpc>
                <a:spcBef>
                  <a:spcPct val="0"/>
                </a:spcBef>
                <a:spcAft>
                  <a:spcPct val="15000"/>
                </a:spcAft>
                <a:buChar char="•"/>
              </a:pPr>
              <a:r>
                <a:rPr lang="en-US" sz="1700" dirty="0"/>
                <a:t>10.J.7</a:t>
              </a:r>
            </a:p>
          </p:txBody>
        </p:sp>
      </p:grpSp>
      <p:sp>
        <p:nvSpPr>
          <p:cNvPr id="34" name="Flowchart: Predefined Process 33">
            <a:extLst>
              <a:ext uri="{FF2B5EF4-FFF2-40B4-BE49-F238E27FC236}">
                <a16:creationId xmlns:a16="http://schemas.microsoft.com/office/drawing/2014/main" xmlns="" id="{3DF501EE-F601-48CF-8124-3036EFAAB94D}"/>
              </a:ext>
            </a:extLst>
          </p:cNvPr>
          <p:cNvSpPr/>
          <p:nvPr/>
        </p:nvSpPr>
        <p:spPr>
          <a:xfrm>
            <a:off x="1614701" y="5084248"/>
            <a:ext cx="8526584" cy="1430216"/>
          </a:xfrm>
          <a:prstGeom prst="flowChartPredefined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lumMod val="65000"/>
                    <a:lumOff val="35000"/>
                  </a:schemeClr>
                </a:solidFill>
              </a:rPr>
              <a:t> </a:t>
            </a:r>
            <a:r>
              <a:rPr lang="en-US" dirty="0">
                <a:solidFill>
                  <a:schemeClr val="tx1">
                    <a:lumMod val="65000"/>
                    <a:lumOff val="35000"/>
                  </a:schemeClr>
                </a:solidFill>
              </a:rPr>
              <a:t>For clarity in IROPS, these provisions are intended for orderly rescheduling procedures in the event of last minute operational irregularities that have a high probability of resulting in sequence delays or cancellations.</a:t>
            </a:r>
            <a:endParaRPr lang="en-US" dirty="0"/>
          </a:p>
        </p:txBody>
      </p:sp>
      <p:pic>
        <p:nvPicPr>
          <p:cNvPr id="35" name="Graphic 34">
            <a:extLst>
              <a:ext uri="{FF2B5EF4-FFF2-40B4-BE49-F238E27FC236}">
                <a16:creationId xmlns:a16="http://schemas.microsoft.com/office/drawing/2014/main" xmlns="" id="{FC9DE39F-67AD-4AD8-A810-31C9E0A9CC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593305" y="3716239"/>
            <a:ext cx="704435" cy="704435"/>
          </a:xfrm>
          <a:prstGeom prst="rect">
            <a:avLst/>
          </a:prstGeom>
        </p:spPr>
      </p:pic>
      <p:pic>
        <p:nvPicPr>
          <p:cNvPr id="36" name="Graphic 35" descr="Receiver">
            <a:extLst>
              <a:ext uri="{FF2B5EF4-FFF2-40B4-BE49-F238E27FC236}">
                <a16:creationId xmlns:a16="http://schemas.microsoft.com/office/drawing/2014/main" xmlns="" id="{F493DB5C-BD28-4841-9A6F-9098A7ECF6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638799" y="3716239"/>
            <a:ext cx="775580" cy="704435"/>
          </a:xfrm>
          <a:prstGeom prst="rect">
            <a:avLst/>
          </a:prstGeom>
        </p:spPr>
      </p:pic>
      <p:pic>
        <p:nvPicPr>
          <p:cNvPr id="37" name="Graphic 36" descr="Run">
            <a:extLst>
              <a:ext uri="{FF2B5EF4-FFF2-40B4-BE49-F238E27FC236}">
                <a16:creationId xmlns:a16="http://schemas.microsoft.com/office/drawing/2014/main" xmlns="" id="{73F24485-BCF3-465F-A6F2-3E1D1AEF7D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008157" y="3763132"/>
            <a:ext cx="699747" cy="699747"/>
          </a:xfrm>
          <a:prstGeom prst="rect">
            <a:avLst/>
          </a:prstGeom>
        </p:spPr>
      </p:pic>
    </p:spTree>
    <p:extLst>
      <p:ext uri="{BB962C8B-B14F-4D97-AF65-F5344CB8AC3E}">
        <p14:creationId xmlns:p14="http://schemas.microsoft.com/office/powerpoint/2010/main" val="2873254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6A0CDE1-543B-48C3-A47D-63838EC23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1" y="2063751"/>
            <a:ext cx="5248275" cy="3298824"/>
          </a:xfrm>
          <a:prstGeom prst="rect">
            <a:avLst/>
          </a:prstGeom>
        </p:spPr>
      </p:pic>
      <p:sp>
        <p:nvSpPr>
          <p:cNvPr id="4" name="Rounded Rectangular Callout 9">
            <a:extLst>
              <a:ext uri="{FF2B5EF4-FFF2-40B4-BE49-F238E27FC236}">
                <a16:creationId xmlns:a16="http://schemas.microsoft.com/office/drawing/2014/main" xmlns="" id="{C3826D6B-FFF1-4976-B02A-74E32F7C70A6}"/>
              </a:ext>
            </a:extLst>
          </p:cNvPr>
          <p:cNvSpPr/>
          <p:nvPr/>
        </p:nvSpPr>
        <p:spPr>
          <a:xfrm>
            <a:off x="419101" y="228600"/>
            <a:ext cx="3882867" cy="2048608"/>
          </a:xfrm>
          <a:prstGeom prst="wedgeRoundRectCallout">
            <a:avLst>
              <a:gd name="adj1" fmla="val 51606"/>
              <a:gd name="adj2" fmla="val 79554"/>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mericanSans" pitchFamily="50" charset="0"/>
              </a:rPr>
              <a:t>Our first flight was delayed and caused us to miss our next 2 legs to MSP, then on to PHL.  So now CS is going to DH us to PHL to catch up to the rest of our sequence.</a:t>
            </a:r>
          </a:p>
        </p:txBody>
      </p:sp>
      <p:sp>
        <p:nvSpPr>
          <p:cNvPr id="5" name="Rounded Rectangular Callout 9">
            <a:extLst>
              <a:ext uri="{FF2B5EF4-FFF2-40B4-BE49-F238E27FC236}">
                <a16:creationId xmlns:a16="http://schemas.microsoft.com/office/drawing/2014/main" xmlns="" id="{FCF343C7-5988-44D8-84D2-E6B64D06EA3B}"/>
              </a:ext>
            </a:extLst>
          </p:cNvPr>
          <p:cNvSpPr/>
          <p:nvPr/>
        </p:nvSpPr>
        <p:spPr>
          <a:xfrm>
            <a:off x="6713555" y="403288"/>
            <a:ext cx="3855863" cy="1190501"/>
          </a:xfrm>
          <a:prstGeom prst="wedgeRoundRectCallout">
            <a:avLst>
              <a:gd name="adj1" fmla="val -32586"/>
              <a:gd name="adj2" fmla="val 113008"/>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mericanSans" pitchFamily="50" charset="0"/>
              </a:rPr>
              <a:t>Another crew flew our 2 legs, so we’ll be pay protected with crew substitution.</a:t>
            </a:r>
          </a:p>
        </p:txBody>
      </p:sp>
      <p:pic>
        <p:nvPicPr>
          <p:cNvPr id="6" name="Graphic 5" descr="Paper">
            <a:extLst>
              <a:ext uri="{FF2B5EF4-FFF2-40B4-BE49-F238E27FC236}">
                <a16:creationId xmlns:a16="http://schemas.microsoft.com/office/drawing/2014/main" xmlns="" id="{E0DD9063-19B7-4296-8A97-544B92BB88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275419" y="4779366"/>
            <a:ext cx="2240307" cy="1675348"/>
          </a:xfrm>
          <a:prstGeom prst="rect">
            <a:avLst/>
          </a:prstGeom>
        </p:spPr>
      </p:pic>
      <p:sp>
        <p:nvSpPr>
          <p:cNvPr id="7" name="TextBox 6">
            <a:extLst>
              <a:ext uri="{FF2B5EF4-FFF2-40B4-BE49-F238E27FC236}">
                <a16:creationId xmlns:a16="http://schemas.microsoft.com/office/drawing/2014/main" xmlns="" id="{93CEFB7B-43FD-4563-A2F7-65779B8E6E48}"/>
              </a:ext>
            </a:extLst>
          </p:cNvPr>
          <p:cNvSpPr txBox="1"/>
          <p:nvPr/>
        </p:nvSpPr>
        <p:spPr>
          <a:xfrm>
            <a:off x="9839305" y="5362577"/>
            <a:ext cx="841962" cy="646331"/>
          </a:xfrm>
          <a:prstGeom prst="rect">
            <a:avLst/>
          </a:prstGeom>
          <a:noFill/>
        </p:spPr>
        <p:txBody>
          <a:bodyPr wrap="none" rtlCol="0">
            <a:spAutoFit/>
          </a:bodyPr>
          <a:lstStyle/>
          <a:p>
            <a:r>
              <a:rPr lang="en-US" dirty="0"/>
              <a:t>10.J.4</a:t>
            </a:r>
          </a:p>
          <a:p>
            <a:r>
              <a:rPr lang="en-US" dirty="0"/>
              <a:t>10.J.10</a:t>
            </a:r>
          </a:p>
        </p:txBody>
      </p:sp>
    </p:spTree>
    <p:extLst>
      <p:ext uri="{BB962C8B-B14F-4D97-AF65-F5344CB8AC3E}">
        <p14:creationId xmlns:p14="http://schemas.microsoft.com/office/powerpoint/2010/main" val="2109193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19C59B20-A9F9-4D6F-A0B1-D7E9445617CA}"/>
              </a:ext>
            </a:extLst>
          </p:cNvPr>
          <p:cNvSpPr/>
          <p:nvPr/>
        </p:nvSpPr>
        <p:spPr>
          <a:xfrm>
            <a:off x="761314" y="160045"/>
            <a:ext cx="10592487" cy="106726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Return to Crew Base</a:t>
            </a:r>
          </a:p>
        </p:txBody>
      </p:sp>
      <p:grpSp>
        <p:nvGrpSpPr>
          <p:cNvPr id="5" name="Group 4">
            <a:extLst>
              <a:ext uri="{FF2B5EF4-FFF2-40B4-BE49-F238E27FC236}">
                <a16:creationId xmlns:a16="http://schemas.microsoft.com/office/drawing/2014/main" xmlns="" id="{73AE35C3-2B99-44D6-A4E4-AB3DED160E4C}"/>
              </a:ext>
            </a:extLst>
          </p:cNvPr>
          <p:cNvGrpSpPr/>
          <p:nvPr/>
        </p:nvGrpSpPr>
        <p:grpSpPr>
          <a:xfrm>
            <a:off x="1025699" y="1495426"/>
            <a:ext cx="9533864" cy="5046053"/>
            <a:chOff x="2664525" y="305844"/>
            <a:chExt cx="7223351" cy="4126456"/>
          </a:xfrm>
        </p:grpSpPr>
        <p:pic>
          <p:nvPicPr>
            <p:cNvPr id="6" name="Picture 5">
              <a:extLst>
                <a:ext uri="{FF2B5EF4-FFF2-40B4-BE49-F238E27FC236}">
                  <a16:creationId xmlns:a16="http://schemas.microsoft.com/office/drawing/2014/main" xmlns="" id="{322AEA47-5221-4CF0-94B3-F1C56C84ED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2832" y="1219199"/>
              <a:ext cx="2142067" cy="3213101"/>
            </a:xfrm>
            <a:prstGeom prst="rect">
              <a:avLst/>
            </a:prstGeom>
          </p:spPr>
        </p:pic>
        <p:sp>
          <p:nvSpPr>
            <p:cNvPr id="7" name="Rounded Rectangular Callout 5">
              <a:extLst>
                <a:ext uri="{FF2B5EF4-FFF2-40B4-BE49-F238E27FC236}">
                  <a16:creationId xmlns:a16="http://schemas.microsoft.com/office/drawing/2014/main" xmlns="" id="{F6B65304-C950-4991-8AE4-26D08B3E66A2}"/>
                </a:ext>
              </a:extLst>
            </p:cNvPr>
            <p:cNvSpPr/>
            <p:nvPr/>
          </p:nvSpPr>
          <p:spPr>
            <a:xfrm>
              <a:off x="6823151" y="305844"/>
              <a:ext cx="3064725" cy="1214509"/>
            </a:xfrm>
            <a:prstGeom prst="wedgeRoundRectCallout">
              <a:avLst>
                <a:gd name="adj1" fmla="val -33736"/>
                <a:gd name="adj2" fmla="val 9020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mericanSans" pitchFamily="50" charset="0"/>
                </a:rPr>
                <a:t>Wait, they have reserves in DFW to fly the DFW to SFO leg , and we can deadhead DFW to LAX and get back by 7pm.  Let’s call Crew Schedule</a:t>
              </a:r>
            </a:p>
          </p:txBody>
        </p:sp>
        <p:sp>
          <p:nvSpPr>
            <p:cNvPr id="8" name="Rounded Rectangular Callout 9">
              <a:extLst>
                <a:ext uri="{FF2B5EF4-FFF2-40B4-BE49-F238E27FC236}">
                  <a16:creationId xmlns:a16="http://schemas.microsoft.com/office/drawing/2014/main" xmlns="" id="{D1231E1A-CD2C-4A35-8F95-8F1211E41B48}"/>
                </a:ext>
              </a:extLst>
            </p:cNvPr>
            <p:cNvSpPr/>
            <p:nvPr/>
          </p:nvSpPr>
          <p:spPr>
            <a:xfrm>
              <a:off x="2664525" y="450642"/>
              <a:ext cx="3064725" cy="1436400"/>
            </a:xfrm>
            <a:prstGeom prst="wedgeRoundRectCallout">
              <a:avLst>
                <a:gd name="adj1" fmla="val 45475"/>
                <a:gd name="adj2" fmla="val 71404"/>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mericanSans" pitchFamily="50" charset="0"/>
                </a:rPr>
                <a:t>Our last leg back from DFW to LAX cancelled this morning,  now they want us to work DFW to SFO then DH from SFO to LAX. Now were getting home at 10pm instead of 7pm.</a:t>
              </a:r>
            </a:p>
          </p:txBody>
        </p:sp>
      </p:grpSp>
      <p:pic>
        <p:nvPicPr>
          <p:cNvPr id="9" name="Graphic 8" descr="Paper">
            <a:extLst>
              <a:ext uri="{FF2B5EF4-FFF2-40B4-BE49-F238E27FC236}">
                <a16:creationId xmlns:a16="http://schemas.microsoft.com/office/drawing/2014/main" xmlns="" id="{8B196D0A-D94F-40C1-A2F8-CAE6E45FDD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275419" y="4779366"/>
            <a:ext cx="2240307" cy="1675348"/>
          </a:xfrm>
          <a:prstGeom prst="rect">
            <a:avLst/>
          </a:prstGeom>
        </p:spPr>
      </p:pic>
      <p:sp>
        <p:nvSpPr>
          <p:cNvPr id="10" name="TextBox 9">
            <a:extLst>
              <a:ext uri="{FF2B5EF4-FFF2-40B4-BE49-F238E27FC236}">
                <a16:creationId xmlns:a16="http://schemas.microsoft.com/office/drawing/2014/main" xmlns="" id="{024AE5AB-2834-4A86-9621-03142F8EA625}"/>
              </a:ext>
            </a:extLst>
          </p:cNvPr>
          <p:cNvSpPr txBox="1"/>
          <p:nvPr/>
        </p:nvSpPr>
        <p:spPr>
          <a:xfrm>
            <a:off x="9947692" y="5556737"/>
            <a:ext cx="724942" cy="369332"/>
          </a:xfrm>
          <a:prstGeom prst="rect">
            <a:avLst/>
          </a:prstGeom>
          <a:noFill/>
        </p:spPr>
        <p:txBody>
          <a:bodyPr wrap="none" rtlCol="0">
            <a:spAutoFit/>
          </a:bodyPr>
          <a:lstStyle/>
          <a:p>
            <a:r>
              <a:rPr lang="en-US" dirty="0"/>
              <a:t>10.J.7</a:t>
            </a:r>
          </a:p>
        </p:txBody>
      </p:sp>
    </p:spTree>
    <p:extLst>
      <p:ext uri="{BB962C8B-B14F-4D97-AF65-F5344CB8AC3E}">
        <p14:creationId xmlns:p14="http://schemas.microsoft.com/office/powerpoint/2010/main" val="790353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87A994A0-DC60-4F92-8CEC-56F071AE2EA7}"/>
              </a:ext>
            </a:extLst>
          </p:cNvPr>
          <p:cNvSpPr/>
          <p:nvPr/>
        </p:nvSpPr>
        <p:spPr>
          <a:xfrm>
            <a:off x="761314" y="160045"/>
            <a:ext cx="10592487" cy="106726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More than Three Hour Delay</a:t>
            </a:r>
          </a:p>
          <a:p>
            <a:pPr algn="ctr"/>
            <a:r>
              <a:rPr lang="en-US" sz="2800" dirty="0">
                <a:solidFill>
                  <a:srgbClr val="C00000"/>
                </a:solidFill>
              </a:rPr>
              <a:t>(at origination)</a:t>
            </a:r>
          </a:p>
        </p:txBody>
      </p:sp>
      <p:grpSp>
        <p:nvGrpSpPr>
          <p:cNvPr id="5" name="Group 4">
            <a:extLst>
              <a:ext uri="{FF2B5EF4-FFF2-40B4-BE49-F238E27FC236}">
                <a16:creationId xmlns:a16="http://schemas.microsoft.com/office/drawing/2014/main" xmlns="" id="{443049D7-F142-42D1-A71C-6A297D81038F}"/>
              </a:ext>
            </a:extLst>
          </p:cNvPr>
          <p:cNvGrpSpPr/>
          <p:nvPr/>
        </p:nvGrpSpPr>
        <p:grpSpPr>
          <a:xfrm>
            <a:off x="1108559" y="1537605"/>
            <a:ext cx="7650284" cy="4655111"/>
            <a:chOff x="2082458" y="-197900"/>
            <a:chExt cx="6239992" cy="4655110"/>
          </a:xfrm>
        </p:grpSpPr>
        <p:pic>
          <p:nvPicPr>
            <p:cNvPr id="6" name="Picture 5">
              <a:extLst>
                <a:ext uri="{FF2B5EF4-FFF2-40B4-BE49-F238E27FC236}">
                  <a16:creationId xmlns:a16="http://schemas.microsoft.com/office/drawing/2014/main" xmlns="" id="{59FAD359-054B-4204-962D-0E2D122719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8599" y="1206499"/>
              <a:ext cx="4433851" cy="3250711"/>
            </a:xfrm>
            <a:prstGeom prst="rect">
              <a:avLst/>
            </a:prstGeom>
          </p:spPr>
        </p:pic>
        <p:sp>
          <p:nvSpPr>
            <p:cNvPr id="7" name="Rounded Rectangular Callout 9">
              <a:extLst>
                <a:ext uri="{FF2B5EF4-FFF2-40B4-BE49-F238E27FC236}">
                  <a16:creationId xmlns:a16="http://schemas.microsoft.com/office/drawing/2014/main" xmlns="" id="{4D891C43-6AB4-4F14-8CB8-2DB935E4B1CC}"/>
                </a:ext>
              </a:extLst>
            </p:cNvPr>
            <p:cNvSpPr/>
            <p:nvPr/>
          </p:nvSpPr>
          <p:spPr>
            <a:xfrm>
              <a:off x="2082458" y="-197900"/>
              <a:ext cx="2125980" cy="1255907"/>
            </a:xfrm>
            <a:prstGeom prst="wedgeRoundRectCallout">
              <a:avLst>
                <a:gd name="adj1" fmla="val 62303"/>
                <a:gd name="adj2" fmla="val 10564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mericanSans" pitchFamily="50" charset="0"/>
                </a:rPr>
                <a:t>We just found out we have a mechanical, and are delayed for 4 hours</a:t>
              </a:r>
            </a:p>
          </p:txBody>
        </p:sp>
      </p:grpSp>
      <p:sp>
        <p:nvSpPr>
          <p:cNvPr id="8" name="Rounded Rectangular Callout 9">
            <a:extLst>
              <a:ext uri="{FF2B5EF4-FFF2-40B4-BE49-F238E27FC236}">
                <a16:creationId xmlns:a16="http://schemas.microsoft.com/office/drawing/2014/main" xmlns="" id="{2F9162D8-4C31-4D91-82B0-FEE74163B93D}"/>
              </a:ext>
            </a:extLst>
          </p:cNvPr>
          <p:cNvSpPr/>
          <p:nvPr/>
        </p:nvSpPr>
        <p:spPr>
          <a:xfrm>
            <a:off x="9431118" y="2364166"/>
            <a:ext cx="2409191" cy="1675348"/>
          </a:xfrm>
          <a:prstGeom prst="wedgeRoundRectCallout">
            <a:avLst>
              <a:gd name="adj1" fmla="val -109994"/>
              <a:gd name="adj2" fmla="val 16552"/>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mericanSans" pitchFamily="50" charset="0"/>
              </a:rPr>
              <a:t>I’m calling Crew Schedule and asking to be removed.</a:t>
            </a:r>
          </a:p>
          <a:p>
            <a:pPr algn="ctr"/>
            <a:r>
              <a:rPr lang="en-US" sz="1600" dirty="0">
                <a:latin typeface="AmericanSans" pitchFamily="50" charset="0"/>
              </a:rPr>
              <a:t>We’ve already been here 4 hours, so we will get 1 for 2</a:t>
            </a:r>
          </a:p>
        </p:txBody>
      </p:sp>
      <p:sp>
        <p:nvSpPr>
          <p:cNvPr id="9" name="Rounded Rectangular Callout 9">
            <a:extLst>
              <a:ext uri="{FF2B5EF4-FFF2-40B4-BE49-F238E27FC236}">
                <a16:creationId xmlns:a16="http://schemas.microsoft.com/office/drawing/2014/main" xmlns="" id="{A5739F38-4770-490C-BAAB-2897F8A7280F}"/>
              </a:ext>
            </a:extLst>
          </p:cNvPr>
          <p:cNvSpPr/>
          <p:nvPr/>
        </p:nvSpPr>
        <p:spPr>
          <a:xfrm>
            <a:off x="4114801" y="1440892"/>
            <a:ext cx="2673027" cy="1107881"/>
          </a:xfrm>
          <a:prstGeom prst="wedgeRoundRectCallout">
            <a:avLst>
              <a:gd name="adj1" fmla="val -2281"/>
              <a:gd name="adj2" fmla="val 84479"/>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mericanSans" pitchFamily="50" charset="0"/>
              </a:rPr>
              <a:t>I need the pay, I’m staying on the trip, so I’ll call for a day room since it’s longer than 4 hours</a:t>
            </a:r>
          </a:p>
        </p:txBody>
      </p:sp>
      <p:sp>
        <p:nvSpPr>
          <p:cNvPr id="10" name="Rounded Rectangular Callout 9">
            <a:extLst>
              <a:ext uri="{FF2B5EF4-FFF2-40B4-BE49-F238E27FC236}">
                <a16:creationId xmlns:a16="http://schemas.microsoft.com/office/drawing/2014/main" xmlns="" id="{71124A50-3EB4-498C-82CC-81F74F406A0D}"/>
              </a:ext>
            </a:extLst>
          </p:cNvPr>
          <p:cNvSpPr/>
          <p:nvPr/>
        </p:nvSpPr>
        <p:spPr>
          <a:xfrm>
            <a:off x="7102133" y="1440890"/>
            <a:ext cx="2328984" cy="1107881"/>
          </a:xfrm>
          <a:prstGeom prst="wedgeRoundRectCallout">
            <a:avLst>
              <a:gd name="adj1" fmla="val -71402"/>
              <a:gd name="adj2" fmla="val 11146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mericanSans" pitchFamily="50" charset="0"/>
              </a:rPr>
              <a:t>OK, I see there are plenty of reserves, so I want to be removed.</a:t>
            </a:r>
          </a:p>
        </p:txBody>
      </p:sp>
      <p:pic>
        <p:nvPicPr>
          <p:cNvPr id="11" name="Graphic 10" descr="Paper">
            <a:extLst>
              <a:ext uri="{FF2B5EF4-FFF2-40B4-BE49-F238E27FC236}">
                <a16:creationId xmlns:a16="http://schemas.microsoft.com/office/drawing/2014/main" xmlns="" id="{CA58BE50-FD4A-406C-BA3D-AA92292FE2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275419" y="4779366"/>
            <a:ext cx="2240307" cy="1675348"/>
          </a:xfrm>
          <a:prstGeom prst="rect">
            <a:avLst/>
          </a:prstGeom>
        </p:spPr>
      </p:pic>
      <p:sp>
        <p:nvSpPr>
          <p:cNvPr id="12" name="TextBox 11">
            <a:extLst>
              <a:ext uri="{FF2B5EF4-FFF2-40B4-BE49-F238E27FC236}">
                <a16:creationId xmlns:a16="http://schemas.microsoft.com/office/drawing/2014/main" xmlns="" id="{FB8B64A9-7463-440F-B332-D123A5642B3D}"/>
              </a:ext>
            </a:extLst>
          </p:cNvPr>
          <p:cNvSpPr txBox="1"/>
          <p:nvPr/>
        </p:nvSpPr>
        <p:spPr>
          <a:xfrm>
            <a:off x="9947692" y="5556737"/>
            <a:ext cx="724942" cy="369332"/>
          </a:xfrm>
          <a:prstGeom prst="rect">
            <a:avLst/>
          </a:prstGeom>
          <a:noFill/>
        </p:spPr>
        <p:txBody>
          <a:bodyPr wrap="none" rtlCol="0">
            <a:spAutoFit/>
          </a:bodyPr>
          <a:lstStyle/>
          <a:p>
            <a:r>
              <a:rPr lang="en-US" dirty="0"/>
              <a:t>10.J.8</a:t>
            </a:r>
          </a:p>
        </p:txBody>
      </p:sp>
    </p:spTree>
    <p:extLst>
      <p:ext uri="{BB962C8B-B14F-4D97-AF65-F5344CB8AC3E}">
        <p14:creationId xmlns:p14="http://schemas.microsoft.com/office/powerpoint/2010/main" val="401317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xmlns="" id="{E94DFA37-9D82-4B88-A0FA-C8ADFD543F9C}"/>
              </a:ext>
            </a:extLst>
          </p:cNvPr>
          <p:cNvGraphicFramePr>
            <a:graphicFrameLocks noChangeAspect="1"/>
          </p:cNvGraphicFramePr>
          <p:nvPr>
            <p:custDataLst>
              <p:tags r:id="rId2"/>
            </p:custDataLst>
          </p:nvPr>
        </p:nvGraphicFramePr>
        <p:xfrm>
          <a:off x="1296989" y="1589"/>
          <a:ext cx="1587" cy="1587"/>
        </p:xfrm>
        <a:graphic>
          <a:graphicData uri="http://schemas.openxmlformats.org/presentationml/2006/ole">
            <mc:AlternateContent xmlns:mc="http://schemas.openxmlformats.org/markup-compatibility/2006">
              <mc:Choice xmlns:v="urn:schemas-microsoft-com:vml" Requires="v">
                <p:oleObj spid="_x0000_s2151" name="think-cell Slide" r:id="rId4" imgW="473" imgH="473" progId="TCLayout.ActiveDocument.1">
                  <p:embed/>
                </p:oleObj>
              </mc:Choice>
              <mc:Fallback>
                <p:oleObj name="think-cell Slide" r:id="rId4" imgW="473" imgH="473" progId="TCLayout.ActiveDocument.1">
                  <p:embed/>
                  <p:pic>
                    <p:nvPicPr>
                      <p:cNvPr id="28" name="Object 27" hidden="1">
                        <a:extLst>
                          <a:ext uri="{FF2B5EF4-FFF2-40B4-BE49-F238E27FC236}">
                            <a16:creationId xmlns:a16="http://schemas.microsoft.com/office/drawing/2014/main" xmlns="" id="{E94DFA37-9D82-4B88-A0FA-C8ADFD543F9C}"/>
                          </a:ext>
                        </a:extLst>
                      </p:cNvPr>
                      <p:cNvPicPr/>
                      <p:nvPr/>
                    </p:nvPicPr>
                    <p:blipFill>
                      <a:blip r:embed="rId5"/>
                      <a:stretch>
                        <a:fillRect/>
                      </a:stretch>
                    </p:blipFill>
                    <p:spPr>
                      <a:xfrm>
                        <a:off x="1296989" y="1589"/>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xmlns="" id="{30B6F835-02D9-498A-ACBF-5BA4CDF6BC5A}"/>
              </a:ext>
            </a:extLst>
          </p:cNvPr>
          <p:cNvSpPr/>
          <p:nvPr/>
        </p:nvSpPr>
        <p:spPr>
          <a:xfrm>
            <a:off x="1733403" y="1172191"/>
            <a:ext cx="8686800" cy="1339703"/>
          </a:xfrm>
          <a:prstGeom prst="rect">
            <a:avLst/>
          </a:prstGeom>
          <a:solidFill>
            <a:srgbClr val="00467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600" b="1" kern="0" dirty="0">
                <a:solidFill>
                  <a:srgbClr val="FFFFFF"/>
                </a:solidFill>
                <a:latin typeface="Arial" panose="020B0604020202020204" pitchFamily="34" charset="0"/>
                <a:cs typeface="Arial" panose="020B0604020202020204" pitchFamily="34" charset="0"/>
              </a:rPr>
              <a:t>More than three-hour delay at origination:</a:t>
            </a:r>
          </a:p>
        </p:txBody>
      </p:sp>
      <p:sp>
        <p:nvSpPr>
          <p:cNvPr id="3" name="Rectangle 2">
            <a:extLst>
              <a:ext uri="{FF2B5EF4-FFF2-40B4-BE49-F238E27FC236}">
                <a16:creationId xmlns:a16="http://schemas.microsoft.com/office/drawing/2014/main" xmlns="" id="{A96608FC-C84A-45CD-927E-32442426F4C1}"/>
              </a:ext>
            </a:extLst>
          </p:cNvPr>
          <p:cNvSpPr/>
          <p:nvPr/>
        </p:nvSpPr>
        <p:spPr>
          <a:xfrm>
            <a:off x="2961203" y="6020021"/>
            <a:ext cx="4461029" cy="369332"/>
          </a:xfrm>
          <a:prstGeom prst="rect">
            <a:avLst/>
          </a:prstGeom>
        </p:spPr>
        <p:txBody>
          <a:bodyPr wrap="none">
            <a:spAutoFit/>
          </a:bodyPr>
          <a:lstStyle/>
          <a:p>
            <a:r>
              <a:rPr lang="en-US" dirty="0"/>
              <a:t>Quick Reference Guide – Company Document</a:t>
            </a:r>
          </a:p>
        </p:txBody>
      </p:sp>
      <p:pic>
        <p:nvPicPr>
          <p:cNvPr id="8" name="Picture 7" descr="A screenshot of a social media post&#10;&#10;Description generated with very high confidence">
            <a:extLst>
              <a:ext uri="{FF2B5EF4-FFF2-40B4-BE49-F238E27FC236}">
                <a16:creationId xmlns:a16="http://schemas.microsoft.com/office/drawing/2014/main" xmlns="" id="{E48810F0-0B28-417C-A896-874C468FAA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486" y="2986088"/>
            <a:ext cx="11394831" cy="2466539"/>
          </a:xfrm>
          <a:prstGeom prst="rect">
            <a:avLst/>
          </a:prstGeom>
        </p:spPr>
      </p:pic>
    </p:spTree>
    <p:extLst>
      <p:ext uri="{BB962C8B-B14F-4D97-AF65-F5344CB8AC3E}">
        <p14:creationId xmlns:p14="http://schemas.microsoft.com/office/powerpoint/2010/main" val="232132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7D5FC5FE-C40B-4D2D-87BD-66AC83C31498}"/>
              </a:ext>
            </a:extLst>
          </p:cNvPr>
          <p:cNvSpPr/>
          <p:nvPr/>
        </p:nvSpPr>
        <p:spPr>
          <a:xfrm>
            <a:off x="2368063" y="570525"/>
            <a:ext cx="6979139" cy="1486875"/>
          </a:xfrm>
          <a:prstGeom prst="ellipse">
            <a:avLst/>
          </a:prstGeom>
          <a:solidFill>
            <a:schemeClr val="accent6">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rgbClr val="C00000"/>
                </a:solidFill>
              </a:rPr>
              <a:t>Delayed Flights </a:t>
            </a:r>
          </a:p>
          <a:p>
            <a:pPr algn="ctr"/>
            <a:r>
              <a:rPr lang="en-US" sz="3200" dirty="0">
                <a:solidFill>
                  <a:srgbClr val="C00000"/>
                </a:solidFill>
              </a:rPr>
              <a:t>(until the Next Day)</a:t>
            </a:r>
          </a:p>
          <a:p>
            <a:pPr algn="ctr"/>
            <a:endParaRPr lang="en-US" dirty="0"/>
          </a:p>
        </p:txBody>
      </p:sp>
      <p:graphicFrame>
        <p:nvGraphicFramePr>
          <p:cNvPr id="5" name="Diagram 4">
            <a:extLst>
              <a:ext uri="{FF2B5EF4-FFF2-40B4-BE49-F238E27FC236}">
                <a16:creationId xmlns:a16="http://schemas.microsoft.com/office/drawing/2014/main" xmlns="" id="{DC8DC63A-C238-4087-98C1-EEAF98643438}"/>
              </a:ext>
            </a:extLst>
          </p:cNvPr>
          <p:cNvGraphicFramePr/>
          <p:nvPr>
            <p:extLst/>
          </p:nvPr>
        </p:nvGraphicFramePr>
        <p:xfrm>
          <a:off x="406401" y="2149233"/>
          <a:ext cx="11238523" cy="4903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536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50064F-F0A6-4DD4-B0DD-1ECB30F99396}"/>
              </a:ext>
            </a:extLst>
          </p:cNvPr>
          <p:cNvSpPr>
            <a:spLocks noGrp="1"/>
          </p:cNvSpPr>
          <p:nvPr>
            <p:ph type="title"/>
          </p:nvPr>
        </p:nvSpPr>
        <p:spPr/>
        <p:txBody>
          <a:bodyPr/>
          <a:lstStyle/>
          <a:p>
            <a:r>
              <a:rPr lang="en-US" dirty="0">
                <a:latin typeface="+mn-lt"/>
              </a:rPr>
              <a:t>Equipment Substitution</a:t>
            </a:r>
          </a:p>
        </p:txBody>
      </p:sp>
      <p:pic>
        <p:nvPicPr>
          <p:cNvPr id="11" name="Content Placeholder 10">
            <a:extLst>
              <a:ext uri="{FF2B5EF4-FFF2-40B4-BE49-F238E27FC236}">
                <a16:creationId xmlns:a16="http://schemas.microsoft.com/office/drawing/2014/main" xmlns="" id="{BBD1A135-CC72-4944-8B73-2F34BD1019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4083" y="922113"/>
            <a:ext cx="4869679" cy="5047863"/>
          </a:xfrm>
        </p:spPr>
      </p:pic>
      <p:pic>
        <p:nvPicPr>
          <p:cNvPr id="13" name="Picture 12">
            <a:extLst>
              <a:ext uri="{FF2B5EF4-FFF2-40B4-BE49-F238E27FC236}">
                <a16:creationId xmlns:a16="http://schemas.microsoft.com/office/drawing/2014/main" xmlns="" id="{0D65C149-1639-446B-A2F5-17DBF23862F8}"/>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363654" y="3412505"/>
            <a:ext cx="2790519" cy="2790519"/>
          </a:xfrm>
          <a:prstGeom prst="rect">
            <a:avLst/>
          </a:prstGeom>
        </p:spPr>
      </p:pic>
    </p:spTree>
    <p:extLst>
      <p:ext uri="{BB962C8B-B14F-4D97-AF65-F5344CB8AC3E}">
        <p14:creationId xmlns:p14="http://schemas.microsoft.com/office/powerpoint/2010/main" val="3946226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E27A325-14F2-4447-B402-8B00A6E4A338}"/>
              </a:ext>
            </a:extLst>
          </p:cNvPr>
          <p:cNvSpPr>
            <a:spLocks noGrp="1"/>
          </p:cNvSpPr>
          <p:nvPr>
            <p:ph idx="1"/>
          </p:nvPr>
        </p:nvSpPr>
        <p:spPr>
          <a:xfrm>
            <a:off x="838201" y="1825624"/>
            <a:ext cx="11095892" cy="4708525"/>
          </a:xfrm>
        </p:spPr>
        <p:txBody>
          <a:bodyPr>
            <a:normAutofit fontScale="92500" lnSpcReduction="20000"/>
          </a:bodyPr>
          <a:lstStyle/>
          <a:p>
            <a:pPr marL="0" indent="0">
              <a:buNone/>
            </a:pPr>
            <a:r>
              <a:rPr lang="en-US" dirty="0"/>
              <a:t>How many Flight Attendants will be required for the new equipment?</a:t>
            </a:r>
          </a:p>
          <a:p>
            <a:pPr marL="0" indent="0">
              <a:buNone/>
            </a:pPr>
            <a:endParaRPr lang="en-US" dirty="0"/>
          </a:p>
          <a:p>
            <a:pPr marL="0" indent="0">
              <a:buNone/>
            </a:pPr>
            <a:endParaRPr lang="en-US" dirty="0"/>
          </a:p>
          <a:p>
            <a:pPr marL="0" indent="0">
              <a:buNone/>
            </a:pPr>
            <a:r>
              <a:rPr lang="en-US" dirty="0"/>
              <a:t>Only the required number of flight attendants will remain on the trip.</a:t>
            </a:r>
          </a:p>
          <a:p>
            <a:pPr marL="0" indent="0">
              <a:buNone/>
            </a:pPr>
            <a:endParaRPr lang="en-US" dirty="0"/>
          </a:p>
          <a:p>
            <a:pPr>
              <a:buFont typeface="Wingdings" panose="05000000000000000000" pitchFamily="2" charset="2"/>
              <a:buChar char="v"/>
            </a:pPr>
            <a:r>
              <a:rPr lang="en-US" dirty="0"/>
              <a:t>Most senior will be released with pay and credit</a:t>
            </a:r>
          </a:p>
          <a:p>
            <a:pPr marL="0" indent="0">
              <a:buNone/>
            </a:pPr>
            <a:endParaRPr lang="en-US" dirty="0"/>
          </a:p>
          <a:p>
            <a:pPr marL="0" indent="0">
              <a:buNone/>
            </a:pPr>
            <a:r>
              <a:rPr lang="en-US" dirty="0"/>
              <a:t>Speaker will only be removed if another speaker can cover the position </a:t>
            </a:r>
            <a:r>
              <a:rPr lang="en-US" dirty="0">
                <a:solidFill>
                  <a:srgbClr val="FF0000"/>
                </a:solidFill>
              </a:rPr>
              <a:t>(APFA disagrees)</a:t>
            </a:r>
          </a:p>
          <a:p>
            <a:pPr marL="0" indent="0">
              <a:buNone/>
            </a:pPr>
            <a:endParaRPr lang="en-US" dirty="0"/>
          </a:p>
          <a:p>
            <a:pPr marL="0" indent="0">
              <a:buNone/>
            </a:pPr>
            <a:r>
              <a:rPr lang="en-US" dirty="0"/>
              <a:t>	Company will remove non-qualified Flight Attendants first</a:t>
            </a:r>
          </a:p>
          <a:p>
            <a:pPr marL="0" indent="0">
              <a:buNone/>
            </a:pPr>
            <a:r>
              <a:rPr lang="en-US" dirty="0"/>
              <a:t>	</a:t>
            </a:r>
            <a:r>
              <a:rPr lang="en-US" dirty="0">
                <a:solidFill>
                  <a:srgbClr val="FF0000"/>
                </a:solidFill>
              </a:rPr>
              <a:t>(APFA disagrees)</a:t>
            </a:r>
            <a:endParaRPr lang="en-US" sz="3200" dirty="0">
              <a:solidFill>
                <a:srgbClr val="FF0000"/>
              </a:solidFill>
            </a:endParaRPr>
          </a:p>
          <a:p>
            <a:pPr marL="0" indent="0">
              <a:buNone/>
            </a:pPr>
            <a:endParaRPr lang="en-US" sz="3200" dirty="0"/>
          </a:p>
        </p:txBody>
      </p:sp>
      <p:pic>
        <p:nvPicPr>
          <p:cNvPr id="7" name="Picture 6">
            <a:extLst>
              <a:ext uri="{FF2B5EF4-FFF2-40B4-BE49-F238E27FC236}">
                <a16:creationId xmlns:a16="http://schemas.microsoft.com/office/drawing/2014/main" xmlns="" id="{D152E838-5195-4D9D-8565-F1909056F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93" y="5455852"/>
            <a:ext cx="941235" cy="1078297"/>
          </a:xfrm>
          <a:prstGeom prst="rect">
            <a:avLst/>
          </a:prstGeom>
        </p:spPr>
      </p:pic>
      <p:pic>
        <p:nvPicPr>
          <p:cNvPr id="9" name="Graphic 8" descr="Group">
            <a:extLst>
              <a:ext uri="{FF2B5EF4-FFF2-40B4-BE49-F238E27FC236}">
                <a16:creationId xmlns:a16="http://schemas.microsoft.com/office/drawing/2014/main" xmlns="" id="{839D6322-71AB-42C0-9907-DA72D829DA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96631" y="2054931"/>
            <a:ext cx="839771" cy="839771"/>
          </a:xfrm>
          <a:prstGeom prst="rect">
            <a:avLst/>
          </a:prstGeom>
        </p:spPr>
      </p:pic>
      <p:pic>
        <p:nvPicPr>
          <p:cNvPr id="11" name="Graphic 10" descr="Team">
            <a:extLst>
              <a:ext uri="{FF2B5EF4-FFF2-40B4-BE49-F238E27FC236}">
                <a16:creationId xmlns:a16="http://schemas.microsoft.com/office/drawing/2014/main" xmlns="" id="{7C7EBDED-395A-4DA2-BEF2-CAE5792B7C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351480" y="2163732"/>
            <a:ext cx="622169" cy="622169"/>
          </a:xfrm>
          <a:prstGeom prst="rect">
            <a:avLst/>
          </a:prstGeom>
        </p:spPr>
      </p:pic>
      <p:sp>
        <p:nvSpPr>
          <p:cNvPr id="12" name="Freeform 44">
            <a:extLst>
              <a:ext uri="{FF2B5EF4-FFF2-40B4-BE49-F238E27FC236}">
                <a16:creationId xmlns:a16="http://schemas.microsoft.com/office/drawing/2014/main" xmlns="" id="{6B164862-CA93-4E25-BC9B-C55E507BB7B1}"/>
              </a:ext>
            </a:extLst>
          </p:cNvPr>
          <p:cNvSpPr>
            <a:spLocks noChangeAspect="1"/>
          </p:cNvSpPr>
          <p:nvPr/>
        </p:nvSpPr>
        <p:spPr>
          <a:xfrm>
            <a:off x="8689769" y="3614409"/>
            <a:ext cx="510936" cy="484339"/>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xmlns="" id="{F3041E52-B4B6-453F-8858-8F6191DA1D87}"/>
              </a:ext>
            </a:extLst>
          </p:cNvPr>
          <p:cNvSpPr/>
          <p:nvPr/>
        </p:nvSpPr>
        <p:spPr>
          <a:xfrm>
            <a:off x="799758" y="128451"/>
            <a:ext cx="10592487" cy="1339988"/>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Equipment Substitution - 10.J.9</a:t>
            </a:r>
          </a:p>
          <a:p>
            <a:pPr algn="ctr"/>
            <a:r>
              <a:rPr lang="en-US" sz="2800" dirty="0">
                <a:solidFill>
                  <a:srgbClr val="C00000"/>
                </a:solidFill>
              </a:rPr>
              <a:t>(Entire Sequence)- Prior to Departure</a:t>
            </a:r>
          </a:p>
        </p:txBody>
      </p:sp>
      <p:sp>
        <p:nvSpPr>
          <p:cNvPr id="6" name="Arrow: Right 5">
            <a:extLst>
              <a:ext uri="{FF2B5EF4-FFF2-40B4-BE49-F238E27FC236}">
                <a16:creationId xmlns:a16="http://schemas.microsoft.com/office/drawing/2014/main" xmlns="" id="{80DF395B-5123-4166-B05A-AEC7F43B9ECE}"/>
              </a:ext>
            </a:extLst>
          </p:cNvPr>
          <p:cNvSpPr/>
          <p:nvPr/>
        </p:nvSpPr>
        <p:spPr>
          <a:xfrm>
            <a:off x="4154735" y="2298605"/>
            <a:ext cx="978408" cy="280473"/>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988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DE5B541-C59F-4AFB-B7E5-8BB2F830F7E4}"/>
              </a:ext>
            </a:extLst>
          </p:cNvPr>
          <p:cNvSpPr>
            <a:spLocks noGrp="1"/>
          </p:cNvSpPr>
          <p:nvPr>
            <p:ph idx="1"/>
          </p:nvPr>
        </p:nvSpPr>
        <p:spPr>
          <a:xfrm>
            <a:off x="440477" y="2217429"/>
            <a:ext cx="10863929" cy="4104123"/>
          </a:xfrm>
        </p:spPr>
        <p:txBody>
          <a:bodyPr>
            <a:normAutofit/>
          </a:bodyPr>
          <a:lstStyle/>
          <a:p>
            <a:pPr marL="0" indent="0">
              <a:buNone/>
            </a:pPr>
            <a:r>
              <a:rPr lang="en-US" dirty="0"/>
              <a:t>All flight attendants will remain as working crew if jump seats are available </a:t>
            </a:r>
          </a:p>
          <a:p>
            <a:pPr marL="0" indent="0">
              <a:buNone/>
            </a:pPr>
            <a:endParaRPr lang="en-US" dirty="0"/>
          </a:p>
          <a:p>
            <a:pPr marL="0" indent="0">
              <a:buNone/>
            </a:pPr>
            <a:r>
              <a:rPr lang="en-US" dirty="0"/>
              <a:t>If the number of flight attendants exceeds the available jump seats, the most senior flight attendants will be released, but may be required to rejoin later</a:t>
            </a:r>
          </a:p>
          <a:p>
            <a:endParaRPr lang="en-US" sz="3100" dirty="0"/>
          </a:p>
          <a:p>
            <a:pPr marL="0" indent="0">
              <a:buNone/>
            </a:pPr>
            <a:endParaRPr lang="en-US" sz="3100" dirty="0"/>
          </a:p>
          <a:p>
            <a:pPr marL="0" indent="0">
              <a:buNone/>
            </a:pPr>
            <a:endParaRPr lang="en-US" sz="31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457178" lvl="1" indent="0">
              <a:buNone/>
            </a:pPr>
            <a:endParaRPr lang="en-US" sz="2800" dirty="0"/>
          </a:p>
          <a:p>
            <a:pPr marL="457178" lvl="1" indent="0">
              <a:buNone/>
            </a:pPr>
            <a:endParaRPr lang="en-US" sz="2800" dirty="0"/>
          </a:p>
          <a:p>
            <a:pPr marL="457178" lvl="1" indent="0">
              <a:buNone/>
            </a:pPr>
            <a:endParaRPr lang="en-US" sz="2800" dirty="0"/>
          </a:p>
          <a:p>
            <a:pPr marL="457178" lvl="1" indent="0">
              <a:buNone/>
            </a:pPr>
            <a:endParaRPr lang="en-US" sz="2800" dirty="0"/>
          </a:p>
          <a:p>
            <a:pPr lvl="1"/>
            <a:endParaRPr lang="en-US" sz="1600" dirty="0"/>
          </a:p>
        </p:txBody>
      </p:sp>
      <p:sp>
        <p:nvSpPr>
          <p:cNvPr id="4" name="Oval 3">
            <a:extLst>
              <a:ext uri="{FF2B5EF4-FFF2-40B4-BE49-F238E27FC236}">
                <a16:creationId xmlns:a16="http://schemas.microsoft.com/office/drawing/2014/main" xmlns="" id="{204FC64D-05EA-4002-A243-35FDF4EB9203}"/>
              </a:ext>
            </a:extLst>
          </p:cNvPr>
          <p:cNvSpPr/>
          <p:nvPr/>
        </p:nvSpPr>
        <p:spPr>
          <a:xfrm>
            <a:off x="876046" y="190829"/>
            <a:ext cx="10592487" cy="124477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C00000"/>
                </a:solidFill>
              </a:rPr>
              <a:t>Equipment Substitution</a:t>
            </a:r>
          </a:p>
          <a:p>
            <a:pPr algn="ctr"/>
            <a:r>
              <a:rPr lang="en-US" sz="2800" dirty="0">
                <a:solidFill>
                  <a:srgbClr val="C00000"/>
                </a:solidFill>
              </a:rPr>
              <a:t>(Partial Sequence) – Prior to Departure</a:t>
            </a:r>
          </a:p>
        </p:txBody>
      </p:sp>
      <p:pic>
        <p:nvPicPr>
          <p:cNvPr id="7" name="Graphic 6" descr="Group">
            <a:extLst>
              <a:ext uri="{FF2B5EF4-FFF2-40B4-BE49-F238E27FC236}">
                <a16:creationId xmlns:a16="http://schemas.microsoft.com/office/drawing/2014/main" xmlns="" id="{7F1C2FAB-3451-4AFE-BCA8-C4AEAD8E62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547216" y="2530105"/>
            <a:ext cx="839771" cy="839771"/>
          </a:xfrm>
          <a:prstGeom prst="rect">
            <a:avLst/>
          </a:prstGeom>
        </p:spPr>
      </p:pic>
      <p:sp>
        <p:nvSpPr>
          <p:cNvPr id="8" name="Arrow: Right 7">
            <a:extLst>
              <a:ext uri="{FF2B5EF4-FFF2-40B4-BE49-F238E27FC236}">
                <a16:creationId xmlns:a16="http://schemas.microsoft.com/office/drawing/2014/main" xmlns="" id="{289FEB91-CFC3-4172-B927-49B758F214B0}"/>
              </a:ext>
            </a:extLst>
          </p:cNvPr>
          <p:cNvSpPr/>
          <p:nvPr/>
        </p:nvSpPr>
        <p:spPr>
          <a:xfrm>
            <a:off x="5570767" y="2809754"/>
            <a:ext cx="978408" cy="280473"/>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Group">
            <a:extLst>
              <a:ext uri="{FF2B5EF4-FFF2-40B4-BE49-F238E27FC236}">
                <a16:creationId xmlns:a16="http://schemas.microsoft.com/office/drawing/2014/main" xmlns="" id="{6ECFABF1-2A68-4CA2-99E7-78DA4F8DE3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732955" y="2530105"/>
            <a:ext cx="839771" cy="839771"/>
          </a:xfrm>
          <a:prstGeom prst="rect">
            <a:avLst/>
          </a:prstGeom>
        </p:spPr>
      </p:pic>
    </p:spTree>
    <p:extLst>
      <p:ext uri="{BB962C8B-B14F-4D97-AF65-F5344CB8AC3E}">
        <p14:creationId xmlns:p14="http://schemas.microsoft.com/office/powerpoint/2010/main" val="1541075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xmlns="" id="{E94DFA37-9D82-4B88-A0FA-C8ADFD543F9C}"/>
              </a:ext>
            </a:extLst>
          </p:cNvPr>
          <p:cNvGraphicFramePr>
            <a:graphicFrameLocks noChangeAspect="1"/>
          </p:cNvGraphicFramePr>
          <p:nvPr>
            <p:custDataLst>
              <p:tags r:id="rId2"/>
            </p:custDataLst>
            <p:extLst/>
          </p:nvPr>
        </p:nvGraphicFramePr>
        <p:xfrm>
          <a:off x="1296989" y="1589"/>
          <a:ext cx="1587" cy="1587"/>
        </p:xfrm>
        <a:graphic>
          <a:graphicData uri="http://schemas.openxmlformats.org/presentationml/2006/ole">
            <mc:AlternateContent xmlns:mc="http://schemas.openxmlformats.org/markup-compatibility/2006">
              <mc:Choice xmlns:v="urn:schemas-microsoft-com:vml" Requires="v">
                <p:oleObj spid="_x0000_s5218" name="think-cell Slide" r:id="rId4" imgW="473" imgH="473" progId="TCLayout.ActiveDocument.1">
                  <p:embed/>
                </p:oleObj>
              </mc:Choice>
              <mc:Fallback>
                <p:oleObj name="think-cell Slide" r:id="rId4" imgW="473" imgH="473" progId="TCLayout.ActiveDocument.1">
                  <p:embed/>
                  <p:pic>
                    <p:nvPicPr>
                      <p:cNvPr id="28" name="Object 27" hidden="1">
                        <a:extLst>
                          <a:ext uri="{FF2B5EF4-FFF2-40B4-BE49-F238E27FC236}">
                            <a16:creationId xmlns:a16="http://schemas.microsoft.com/office/drawing/2014/main" xmlns="" id="{E94DFA37-9D82-4B88-A0FA-C8ADFD543F9C}"/>
                          </a:ext>
                        </a:extLst>
                      </p:cNvPr>
                      <p:cNvPicPr/>
                      <p:nvPr/>
                    </p:nvPicPr>
                    <p:blipFill>
                      <a:blip r:embed="rId5"/>
                      <a:stretch>
                        <a:fillRect/>
                      </a:stretch>
                    </p:blipFill>
                    <p:spPr>
                      <a:xfrm>
                        <a:off x="1296989" y="1589"/>
                        <a:ext cx="1587" cy="1587"/>
                      </a:xfrm>
                      <a:prstGeom prst="rect">
                        <a:avLst/>
                      </a:prstGeom>
                    </p:spPr>
                  </p:pic>
                </p:oleObj>
              </mc:Fallback>
            </mc:AlternateContent>
          </a:graphicData>
        </a:graphic>
      </p:graphicFrame>
      <p:sp>
        <p:nvSpPr>
          <p:cNvPr id="42" name="Rectangle 41">
            <a:extLst>
              <a:ext uri="{FF2B5EF4-FFF2-40B4-BE49-F238E27FC236}">
                <a16:creationId xmlns:a16="http://schemas.microsoft.com/office/drawing/2014/main" xmlns="" id="{3C417450-E4B6-4873-80F9-9AB301B22EE8}"/>
              </a:ext>
            </a:extLst>
          </p:cNvPr>
          <p:cNvSpPr/>
          <p:nvPr/>
        </p:nvSpPr>
        <p:spPr>
          <a:xfrm>
            <a:off x="1717831" y="1058871"/>
            <a:ext cx="8686800" cy="137160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chemeClr val="tx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xmlns="" id="{992ACFB1-6035-4581-AE3E-FF2D68DB64E9}"/>
              </a:ext>
            </a:extLst>
          </p:cNvPr>
          <p:cNvSpPr/>
          <p:nvPr/>
        </p:nvSpPr>
        <p:spPr>
          <a:xfrm>
            <a:off x="1717831" y="2463385"/>
            <a:ext cx="8686800" cy="365760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chemeClr val="tx1"/>
              </a:solidFill>
              <a:latin typeface="Arial" panose="020B06040202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xmlns="" id="{8F013BD0-C1C0-4486-8CAF-DA866143A11E}"/>
              </a:ext>
            </a:extLst>
          </p:cNvPr>
          <p:cNvSpPr/>
          <p:nvPr/>
        </p:nvSpPr>
        <p:spPr>
          <a:xfrm>
            <a:off x="1811404" y="1243391"/>
            <a:ext cx="1554480" cy="914400"/>
          </a:xfrm>
          <a:prstGeom prst="rect">
            <a:avLst/>
          </a:prstGeom>
          <a:solidFill>
            <a:srgbClr val="D0DAE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There’s a full sequence aircraft downgrade</a:t>
            </a:r>
          </a:p>
          <a:p>
            <a:pPr algn="ctr"/>
            <a:r>
              <a:rPr lang="en-US" sz="800" kern="0" dirty="0">
                <a:solidFill>
                  <a:schemeClr val="tx1">
                    <a:lumMod val="75000"/>
                    <a:lumOff val="25000"/>
                  </a:schemeClr>
                </a:solidFill>
                <a:latin typeface="Arial" panose="020B0604020202020204" pitchFamily="34" charset="0"/>
                <a:cs typeface="Arial" panose="020B0604020202020204" pitchFamily="34" charset="0"/>
              </a:rPr>
              <a:t>(e.g., B767 to B757)</a:t>
            </a:r>
            <a:endParaRPr lang="en-US" sz="1000"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9" name="Rectangle 48">
            <a:extLst>
              <a:ext uri="{FF2B5EF4-FFF2-40B4-BE49-F238E27FC236}">
                <a16:creationId xmlns:a16="http://schemas.microsoft.com/office/drawing/2014/main" xmlns="" id="{BAAA1528-50F3-482A-A76B-AD42B00E63DC}"/>
              </a:ext>
            </a:extLst>
          </p:cNvPr>
          <p:cNvSpPr/>
          <p:nvPr/>
        </p:nvSpPr>
        <p:spPr>
          <a:xfrm>
            <a:off x="3208315" y="4017880"/>
            <a:ext cx="1005840" cy="640080"/>
          </a:xfrm>
          <a:prstGeom prst="rect">
            <a:avLst/>
          </a:prstGeom>
          <a:solidFill>
            <a:schemeClr val="bg1"/>
          </a:solidFill>
          <a:ln w="9525">
            <a:solidFill>
              <a:srgbClr val="9DA6AB"/>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After departure, not enough jumpseats for original crew</a:t>
            </a:r>
          </a:p>
        </p:txBody>
      </p:sp>
      <p:sp>
        <p:nvSpPr>
          <p:cNvPr id="50" name="Rectangle 49">
            <a:extLst>
              <a:ext uri="{FF2B5EF4-FFF2-40B4-BE49-F238E27FC236}">
                <a16:creationId xmlns:a16="http://schemas.microsoft.com/office/drawing/2014/main" xmlns="" id="{38330AD1-D7F9-4F95-8070-4C33D566059B}"/>
              </a:ext>
            </a:extLst>
          </p:cNvPr>
          <p:cNvSpPr/>
          <p:nvPr/>
        </p:nvSpPr>
        <p:spPr>
          <a:xfrm>
            <a:off x="3025435" y="4888391"/>
            <a:ext cx="1188720" cy="640080"/>
          </a:xfrm>
          <a:prstGeom prst="rect">
            <a:avLst/>
          </a:prstGeom>
          <a:solidFill>
            <a:schemeClr val="bg1"/>
          </a:solidFill>
          <a:ln w="9525">
            <a:solidFill>
              <a:srgbClr val="9DA6AB"/>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After departure and the trip passes back through the crew’s base</a:t>
            </a:r>
          </a:p>
        </p:txBody>
      </p:sp>
      <p:sp>
        <p:nvSpPr>
          <p:cNvPr id="51" name="Rectangle 50">
            <a:extLst>
              <a:ext uri="{FF2B5EF4-FFF2-40B4-BE49-F238E27FC236}">
                <a16:creationId xmlns:a16="http://schemas.microsoft.com/office/drawing/2014/main" xmlns="" id="{E1055783-F46C-49EC-8B83-8162EB0074E1}"/>
              </a:ext>
            </a:extLst>
          </p:cNvPr>
          <p:cNvSpPr/>
          <p:nvPr/>
        </p:nvSpPr>
        <p:spPr>
          <a:xfrm>
            <a:off x="4523349" y="2875619"/>
            <a:ext cx="1188720" cy="2538975"/>
          </a:xfrm>
          <a:prstGeom prst="rect">
            <a:avLst/>
          </a:prstGeom>
          <a:solidFill>
            <a:schemeClr val="bg1"/>
          </a:solidFill>
          <a:ln w="9525">
            <a:solidFill>
              <a:srgbClr val="9DA6AB"/>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Non-qualified FAs removed from leg(s) &amp; required to deadhead if operationally necessary</a:t>
            </a:r>
          </a:p>
        </p:txBody>
      </p:sp>
      <p:sp>
        <p:nvSpPr>
          <p:cNvPr id="52" name="Rectangle 51">
            <a:extLst>
              <a:ext uri="{FF2B5EF4-FFF2-40B4-BE49-F238E27FC236}">
                <a16:creationId xmlns:a16="http://schemas.microsoft.com/office/drawing/2014/main" xmlns="" id="{23C74569-7BC3-4638-946E-70CF7BBA4DCC}"/>
              </a:ext>
            </a:extLst>
          </p:cNvPr>
          <p:cNvSpPr/>
          <p:nvPr/>
        </p:nvSpPr>
        <p:spPr>
          <a:xfrm>
            <a:off x="5920431" y="2584636"/>
            <a:ext cx="1554480" cy="944881"/>
          </a:xfrm>
          <a:prstGeom prst="rect">
            <a:avLst/>
          </a:prstGeom>
          <a:solidFill>
            <a:srgbClr val="D0DAE0">
              <a:alpha val="25098"/>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More FAs than available jumpseats.</a:t>
            </a:r>
          </a:p>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Most senior FAs released; may be required to rejoin later in the sequence</a:t>
            </a:r>
          </a:p>
        </p:txBody>
      </p:sp>
      <p:sp>
        <p:nvSpPr>
          <p:cNvPr id="54" name="Rectangle 53">
            <a:extLst>
              <a:ext uri="{FF2B5EF4-FFF2-40B4-BE49-F238E27FC236}">
                <a16:creationId xmlns:a16="http://schemas.microsoft.com/office/drawing/2014/main" xmlns="" id="{8BD65857-08D4-4ACF-9C92-947D42421B45}"/>
              </a:ext>
            </a:extLst>
          </p:cNvPr>
          <p:cNvSpPr/>
          <p:nvPr/>
        </p:nvSpPr>
        <p:spPr>
          <a:xfrm>
            <a:off x="5920431" y="3836817"/>
            <a:ext cx="1554480" cy="457200"/>
          </a:xfrm>
          <a:prstGeom prst="rect">
            <a:avLst/>
          </a:prstGeom>
          <a:solidFill>
            <a:srgbClr val="D0DAE0">
              <a:alpha val="25098"/>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Most senior FAs may be released</a:t>
            </a:r>
          </a:p>
        </p:txBody>
      </p:sp>
      <p:sp>
        <p:nvSpPr>
          <p:cNvPr id="56" name="Rectangle 55">
            <a:extLst>
              <a:ext uri="{FF2B5EF4-FFF2-40B4-BE49-F238E27FC236}">
                <a16:creationId xmlns:a16="http://schemas.microsoft.com/office/drawing/2014/main" xmlns="" id="{CE6DB6B4-8C6D-46D4-882C-11787789DBC0}"/>
              </a:ext>
            </a:extLst>
          </p:cNvPr>
          <p:cNvSpPr/>
          <p:nvPr/>
        </p:nvSpPr>
        <p:spPr>
          <a:xfrm>
            <a:off x="5920431" y="4596564"/>
            <a:ext cx="1554480" cy="640080"/>
          </a:xfrm>
          <a:prstGeom prst="rect">
            <a:avLst/>
          </a:prstGeom>
          <a:solidFill>
            <a:srgbClr val="D0DAE0">
              <a:alpha val="25098"/>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Most senior FAs released at point the trip transits back through base</a:t>
            </a:r>
          </a:p>
        </p:txBody>
      </p:sp>
      <p:cxnSp>
        <p:nvCxnSpPr>
          <p:cNvPr id="57" name="Straight Arrow Connector 56">
            <a:extLst>
              <a:ext uri="{FF2B5EF4-FFF2-40B4-BE49-F238E27FC236}">
                <a16:creationId xmlns:a16="http://schemas.microsoft.com/office/drawing/2014/main" xmlns="" id="{4C72C81F-24E5-406D-81E1-6AE5429869CA}"/>
              </a:ext>
            </a:extLst>
          </p:cNvPr>
          <p:cNvCxnSpPr>
            <a:cxnSpLocks/>
          </p:cNvCxnSpPr>
          <p:nvPr/>
        </p:nvCxnSpPr>
        <p:spPr>
          <a:xfrm>
            <a:off x="4214155" y="3071583"/>
            <a:ext cx="301884" cy="0"/>
          </a:xfrm>
          <a:prstGeom prst="straightConnector1">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xmlns="" id="{17E4F58C-49E3-4B1F-B2C2-99EA7FD1E816}"/>
              </a:ext>
            </a:extLst>
          </p:cNvPr>
          <p:cNvCxnSpPr>
            <a:cxnSpLocks/>
          </p:cNvCxnSpPr>
          <p:nvPr/>
        </p:nvCxnSpPr>
        <p:spPr>
          <a:xfrm>
            <a:off x="5716450" y="3057072"/>
            <a:ext cx="208361" cy="0"/>
          </a:xfrm>
          <a:prstGeom prst="straightConnector1">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xmlns="" id="{A1CD926B-8174-4BB2-AB19-A67309C15FB5}"/>
              </a:ext>
            </a:extLst>
          </p:cNvPr>
          <p:cNvCxnSpPr>
            <a:cxnSpLocks/>
          </p:cNvCxnSpPr>
          <p:nvPr/>
        </p:nvCxnSpPr>
        <p:spPr>
          <a:xfrm>
            <a:off x="5712070" y="4102119"/>
            <a:ext cx="208361" cy="0"/>
          </a:xfrm>
          <a:prstGeom prst="straightConnector1">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xmlns="" id="{2551AC41-B257-4526-856E-83BE0CC196DD}"/>
              </a:ext>
            </a:extLst>
          </p:cNvPr>
          <p:cNvCxnSpPr>
            <a:cxnSpLocks/>
          </p:cNvCxnSpPr>
          <p:nvPr/>
        </p:nvCxnSpPr>
        <p:spPr>
          <a:xfrm>
            <a:off x="5714262" y="4916604"/>
            <a:ext cx="208361" cy="0"/>
          </a:xfrm>
          <a:prstGeom prst="straightConnector1">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61" name="Flowchart: Process 60">
            <a:extLst>
              <a:ext uri="{FF2B5EF4-FFF2-40B4-BE49-F238E27FC236}">
                <a16:creationId xmlns:a16="http://schemas.microsoft.com/office/drawing/2014/main" xmlns="" id="{5065BABE-FB14-4EBA-88FF-6395B4AE815C}"/>
              </a:ext>
            </a:extLst>
          </p:cNvPr>
          <p:cNvSpPr/>
          <p:nvPr/>
        </p:nvSpPr>
        <p:spPr>
          <a:xfrm>
            <a:off x="3601639" y="1435600"/>
            <a:ext cx="914400" cy="457200"/>
          </a:xfrm>
          <a:prstGeom prst="flowChartProcess">
            <a:avLst/>
          </a:prstGeom>
          <a:solidFill>
            <a:schemeClr val="bg1"/>
          </a:solidFill>
          <a:ln w="9525">
            <a:solidFill>
              <a:srgbClr val="9DA6AB"/>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Non-qualified FAs removed</a:t>
            </a:r>
          </a:p>
        </p:txBody>
      </p:sp>
      <p:sp>
        <p:nvSpPr>
          <p:cNvPr id="62" name="Flowchart: Process 61">
            <a:extLst>
              <a:ext uri="{FF2B5EF4-FFF2-40B4-BE49-F238E27FC236}">
                <a16:creationId xmlns:a16="http://schemas.microsoft.com/office/drawing/2014/main" xmlns="" id="{96BEBD9B-9046-4978-A62E-ADB5379A2EC5}"/>
              </a:ext>
            </a:extLst>
          </p:cNvPr>
          <p:cNvSpPr/>
          <p:nvPr/>
        </p:nvSpPr>
        <p:spPr>
          <a:xfrm>
            <a:off x="4787504" y="1374919"/>
            <a:ext cx="2743200" cy="548640"/>
          </a:xfrm>
          <a:prstGeom prst="flowChartProcess">
            <a:avLst/>
          </a:prstGeom>
          <a:solidFill>
            <a:srgbClr val="D0DAE0">
              <a:alpha val="25098"/>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ysClr val="windowText" lastClr="000000"/>
              </a:solidFill>
              <a:latin typeface="Arial" panose="020B0604020202020204" pitchFamily="34" charset="0"/>
              <a:cs typeface="Arial" panose="020B0604020202020204" pitchFamily="34" charset="0"/>
            </a:endParaRPr>
          </a:p>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Most senior FAs released.</a:t>
            </a:r>
          </a:p>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 Speaker may only be removed if there is a replacement speaker within the crew.</a:t>
            </a:r>
          </a:p>
          <a:p>
            <a:pPr algn="ctr"/>
            <a:endParaRPr lang="en-US" sz="1000" kern="0" dirty="0">
              <a:solidFill>
                <a:sysClr val="windowText" lastClr="000000"/>
              </a:solidFill>
              <a:latin typeface="Arial" panose="020B0604020202020204" pitchFamily="34" charset="0"/>
              <a:cs typeface="Arial" panose="020B0604020202020204" pitchFamily="34" charset="0"/>
            </a:endParaRPr>
          </a:p>
        </p:txBody>
      </p:sp>
      <p:cxnSp>
        <p:nvCxnSpPr>
          <p:cNvPr id="63" name="Straight Arrow Connector 62">
            <a:extLst>
              <a:ext uri="{FF2B5EF4-FFF2-40B4-BE49-F238E27FC236}">
                <a16:creationId xmlns:a16="http://schemas.microsoft.com/office/drawing/2014/main" xmlns="" id="{46AF6712-40F3-4320-8A78-F76857CB76B7}"/>
              </a:ext>
            </a:extLst>
          </p:cNvPr>
          <p:cNvCxnSpPr>
            <a:cxnSpLocks/>
            <a:endCxn id="62" idx="1"/>
          </p:cNvCxnSpPr>
          <p:nvPr/>
        </p:nvCxnSpPr>
        <p:spPr>
          <a:xfrm>
            <a:off x="4524696" y="1649239"/>
            <a:ext cx="262811" cy="0"/>
          </a:xfrm>
          <a:prstGeom prst="straightConnector1">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xmlns="" id="{4C72C81F-24E5-406D-81E1-6AE5429869CA}"/>
              </a:ext>
            </a:extLst>
          </p:cNvPr>
          <p:cNvCxnSpPr>
            <a:cxnSpLocks/>
            <a:stCxn id="49" idx="3"/>
          </p:cNvCxnSpPr>
          <p:nvPr/>
        </p:nvCxnSpPr>
        <p:spPr>
          <a:xfrm>
            <a:off x="4214155" y="4337920"/>
            <a:ext cx="301884" cy="0"/>
          </a:xfrm>
          <a:prstGeom prst="straightConnector1">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xmlns="" id="{4C72C81F-24E5-406D-81E1-6AE5429869CA}"/>
              </a:ext>
            </a:extLst>
          </p:cNvPr>
          <p:cNvCxnSpPr>
            <a:cxnSpLocks/>
          </p:cNvCxnSpPr>
          <p:nvPr/>
        </p:nvCxnSpPr>
        <p:spPr>
          <a:xfrm>
            <a:off x="4214156" y="5272440"/>
            <a:ext cx="310539" cy="0"/>
          </a:xfrm>
          <a:prstGeom prst="straightConnector1">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xmlns="" id="{031523F6-6D8D-420D-8095-D0E9CE94454B}"/>
              </a:ext>
            </a:extLst>
          </p:cNvPr>
          <p:cNvSpPr/>
          <p:nvPr/>
        </p:nvSpPr>
        <p:spPr>
          <a:xfrm>
            <a:off x="1718383" y="693111"/>
            <a:ext cx="8686800" cy="365760"/>
          </a:xfrm>
          <a:prstGeom prst="rect">
            <a:avLst/>
          </a:prstGeom>
          <a:solidFill>
            <a:srgbClr val="00467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600" b="1" kern="0" dirty="0">
                <a:solidFill>
                  <a:srgbClr val="FFFFFF"/>
                </a:solidFill>
                <a:latin typeface="Arial" panose="020B0604020202020204" pitchFamily="34" charset="0"/>
                <a:cs typeface="Arial" panose="020B0604020202020204" pitchFamily="34" charset="0"/>
              </a:rPr>
              <a:t>Changes to equipment substitution:</a:t>
            </a:r>
          </a:p>
        </p:txBody>
      </p:sp>
      <p:sp>
        <p:nvSpPr>
          <p:cNvPr id="75" name="Rectangle 74">
            <a:extLst>
              <a:ext uri="{FF2B5EF4-FFF2-40B4-BE49-F238E27FC236}">
                <a16:creationId xmlns:a16="http://schemas.microsoft.com/office/drawing/2014/main" xmlns="" id="{11F97169-1657-4FEC-9123-EB3CD0D652D0}"/>
              </a:ext>
            </a:extLst>
          </p:cNvPr>
          <p:cNvSpPr/>
          <p:nvPr/>
        </p:nvSpPr>
        <p:spPr>
          <a:xfrm>
            <a:off x="7977845" y="1580075"/>
            <a:ext cx="1005840" cy="27432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endParaRPr lang="en-US" sz="105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7" name="Rectangle 76">
            <a:extLst>
              <a:ext uri="{FF2B5EF4-FFF2-40B4-BE49-F238E27FC236}">
                <a16:creationId xmlns:a16="http://schemas.microsoft.com/office/drawing/2014/main" xmlns="" id="{11F97169-1657-4FEC-9123-EB3CD0D652D0}"/>
              </a:ext>
            </a:extLst>
          </p:cNvPr>
          <p:cNvSpPr/>
          <p:nvPr/>
        </p:nvSpPr>
        <p:spPr>
          <a:xfrm>
            <a:off x="7977845" y="2841531"/>
            <a:ext cx="1005840" cy="27432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endParaRPr lang="en-US" sz="105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4" name="Freeform 73"/>
          <p:cNvSpPr>
            <a:spLocks noChangeAspect="1"/>
          </p:cNvSpPr>
          <p:nvPr/>
        </p:nvSpPr>
        <p:spPr>
          <a:xfrm>
            <a:off x="7862631" y="1493483"/>
            <a:ext cx="267948" cy="315511"/>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3473520" y="5755226"/>
            <a:ext cx="6309360" cy="369332"/>
          </a:xfrm>
          <a:prstGeom prst="rect">
            <a:avLst/>
          </a:prstGeom>
          <a:noFill/>
        </p:spPr>
        <p:txBody>
          <a:bodyPr wrap="square" rtlCol="0">
            <a:spAutoFit/>
          </a:bodyPr>
          <a:lstStyle/>
          <a:p>
            <a:r>
              <a:rPr lang="en-US" sz="900" kern="0" dirty="0">
                <a:solidFill>
                  <a:schemeClr val="tx1">
                    <a:lumMod val="75000"/>
                    <a:lumOff val="25000"/>
                  </a:schemeClr>
                </a:solidFill>
                <a:latin typeface="Arial" panose="020B0604020202020204" pitchFamily="34" charset="0"/>
                <a:cs typeface="Arial" panose="020B0604020202020204" pitchFamily="34" charset="0"/>
              </a:rPr>
              <a:t>The number of FAs required to work may equal the total # of open jumpseats – </a:t>
            </a:r>
            <a:r>
              <a:rPr lang="en-US" sz="900" i="1" kern="0" dirty="0">
                <a:solidFill>
                  <a:schemeClr val="tx1">
                    <a:lumMod val="75000"/>
                    <a:lumOff val="25000"/>
                  </a:schemeClr>
                </a:solidFill>
                <a:latin typeface="Arial" panose="020B0604020202020204" pitchFamily="34" charset="0"/>
                <a:cs typeface="Arial" panose="020B0604020202020204" pitchFamily="34" charset="0"/>
              </a:rPr>
              <a:t>meaning we may overstaff part of the trip</a:t>
            </a:r>
          </a:p>
          <a:p>
            <a:r>
              <a:rPr lang="en-US" sz="900" kern="0" dirty="0">
                <a:solidFill>
                  <a:schemeClr val="tx1">
                    <a:lumMod val="75000"/>
                    <a:lumOff val="25000"/>
                  </a:schemeClr>
                </a:solidFill>
                <a:latin typeface="Arial" panose="020B0604020202020204" pitchFamily="34" charset="0"/>
                <a:cs typeface="Arial" panose="020B0604020202020204" pitchFamily="34" charset="0"/>
              </a:rPr>
              <a:t>You may be released from part of the trip, but required to rejoin if it transits back through your base</a:t>
            </a:r>
          </a:p>
        </p:txBody>
      </p:sp>
      <p:sp>
        <p:nvSpPr>
          <p:cNvPr id="76" name="Freeform 75"/>
          <p:cNvSpPr>
            <a:spLocks noChangeAspect="1"/>
          </p:cNvSpPr>
          <p:nvPr/>
        </p:nvSpPr>
        <p:spPr>
          <a:xfrm>
            <a:off x="7862631" y="2756074"/>
            <a:ext cx="267948" cy="315511"/>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xmlns="" id="{11F97169-1657-4FEC-9123-EB3CD0D652D0}"/>
              </a:ext>
            </a:extLst>
          </p:cNvPr>
          <p:cNvSpPr/>
          <p:nvPr/>
        </p:nvSpPr>
        <p:spPr>
          <a:xfrm>
            <a:off x="7977845" y="3884375"/>
            <a:ext cx="1005840" cy="27432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endParaRPr lang="en-US" sz="105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0" name="Freeform 29"/>
          <p:cNvSpPr>
            <a:spLocks noChangeAspect="1"/>
          </p:cNvSpPr>
          <p:nvPr/>
        </p:nvSpPr>
        <p:spPr>
          <a:xfrm>
            <a:off x="7843871" y="3801877"/>
            <a:ext cx="267948" cy="315511"/>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xmlns="" id="{11F97169-1657-4FEC-9123-EB3CD0D652D0}"/>
              </a:ext>
            </a:extLst>
          </p:cNvPr>
          <p:cNvSpPr/>
          <p:nvPr/>
        </p:nvSpPr>
        <p:spPr>
          <a:xfrm>
            <a:off x="8016251" y="4734771"/>
            <a:ext cx="1005840" cy="274320"/>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endParaRPr lang="en-US" sz="1051" kern="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9" name="Freeform 28"/>
          <p:cNvSpPr>
            <a:spLocks noChangeAspect="1"/>
          </p:cNvSpPr>
          <p:nvPr/>
        </p:nvSpPr>
        <p:spPr>
          <a:xfrm>
            <a:off x="7839311" y="4661923"/>
            <a:ext cx="267948" cy="315511"/>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2266495" y="5771709"/>
            <a:ext cx="1188720" cy="507831"/>
          </a:xfrm>
          <a:prstGeom prst="rect">
            <a:avLst/>
          </a:prstGeom>
          <a:noFill/>
        </p:spPr>
        <p:txBody>
          <a:bodyPr wrap="square" rtlCol="0">
            <a:spAutoFit/>
          </a:bodyPr>
          <a:lstStyle/>
          <a:p>
            <a:r>
              <a:rPr lang="en-US" sz="900" b="1" kern="0" dirty="0">
                <a:solidFill>
                  <a:srgbClr val="0078D2"/>
                </a:solidFill>
                <a:latin typeface="Arial" panose="020B0604020202020204" pitchFamily="34" charset="0"/>
                <a:cs typeface="Arial" panose="020B0604020202020204" pitchFamily="34" charset="0"/>
              </a:rPr>
              <a:t>What’s changing?</a:t>
            </a:r>
          </a:p>
          <a:p>
            <a:endParaRPr lang="en-US" dirty="0"/>
          </a:p>
        </p:txBody>
      </p:sp>
      <p:cxnSp>
        <p:nvCxnSpPr>
          <p:cNvPr id="37" name="Straight Arrow Connector 36">
            <a:extLst>
              <a:ext uri="{FF2B5EF4-FFF2-40B4-BE49-F238E27FC236}">
                <a16:creationId xmlns:a16="http://schemas.microsoft.com/office/drawing/2014/main" xmlns="" id="{46AF6712-40F3-4320-8A78-F76857CB76B7}"/>
              </a:ext>
            </a:extLst>
          </p:cNvPr>
          <p:cNvCxnSpPr>
            <a:cxnSpLocks/>
          </p:cNvCxnSpPr>
          <p:nvPr/>
        </p:nvCxnSpPr>
        <p:spPr>
          <a:xfrm>
            <a:off x="3360419" y="1664202"/>
            <a:ext cx="233232" cy="3319"/>
          </a:xfrm>
          <a:prstGeom prst="straightConnector1">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530706" y="1720716"/>
            <a:ext cx="3319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xmlns="" id="{0482C5B3-9DB6-4D5D-A4B2-EFCAC46E64D5}"/>
              </a:ext>
            </a:extLst>
          </p:cNvPr>
          <p:cNvSpPr/>
          <p:nvPr/>
        </p:nvSpPr>
        <p:spPr>
          <a:xfrm>
            <a:off x="1794640" y="2776115"/>
            <a:ext cx="1188720" cy="1828800"/>
          </a:xfrm>
          <a:prstGeom prst="rect">
            <a:avLst/>
          </a:prstGeom>
          <a:solidFill>
            <a:srgbClr val="D0DAE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There’s a partial sequence aircraft downgrade </a:t>
            </a:r>
          </a:p>
          <a:p>
            <a:pPr algn="ctr"/>
            <a:r>
              <a:rPr lang="en-US" sz="800" kern="0" dirty="0">
                <a:solidFill>
                  <a:schemeClr val="tx1">
                    <a:lumMod val="75000"/>
                    <a:lumOff val="25000"/>
                  </a:schemeClr>
                </a:solidFill>
                <a:latin typeface="Arial" panose="020B0604020202020204" pitchFamily="34" charset="0"/>
                <a:cs typeface="Arial" panose="020B0604020202020204" pitchFamily="34" charset="0"/>
              </a:rPr>
              <a:t>(e.g., B767 to B757)</a:t>
            </a:r>
          </a:p>
        </p:txBody>
      </p:sp>
      <p:sp>
        <p:nvSpPr>
          <p:cNvPr id="45" name="Rectangle 44">
            <a:extLst>
              <a:ext uri="{FF2B5EF4-FFF2-40B4-BE49-F238E27FC236}">
                <a16:creationId xmlns:a16="http://schemas.microsoft.com/office/drawing/2014/main" xmlns="" id="{91605C47-22BF-465D-B726-32BCB1324D7B}"/>
              </a:ext>
            </a:extLst>
          </p:cNvPr>
          <p:cNvSpPr/>
          <p:nvPr/>
        </p:nvSpPr>
        <p:spPr>
          <a:xfrm>
            <a:off x="3208315" y="2667611"/>
            <a:ext cx="1005840" cy="731520"/>
          </a:xfrm>
          <a:prstGeom prst="rect">
            <a:avLst/>
          </a:prstGeom>
          <a:solidFill>
            <a:schemeClr val="bg1"/>
          </a:solidFill>
          <a:ln w="9525">
            <a:solidFill>
              <a:srgbClr val="9DA6AB"/>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Prior to departure and an overstaffed flight</a:t>
            </a:r>
          </a:p>
        </p:txBody>
      </p:sp>
      <p:cxnSp>
        <p:nvCxnSpPr>
          <p:cNvPr id="53" name="Straight Arrow Connector 52"/>
          <p:cNvCxnSpPr/>
          <p:nvPr/>
        </p:nvCxnSpPr>
        <p:spPr>
          <a:xfrm>
            <a:off x="7474911" y="2969667"/>
            <a:ext cx="3319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474911" y="4020131"/>
            <a:ext cx="3319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478582" y="4871931"/>
            <a:ext cx="33192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xmlns="" id="{4C72C81F-24E5-406D-81E1-6AE5429869CA}"/>
              </a:ext>
            </a:extLst>
          </p:cNvPr>
          <p:cNvCxnSpPr>
            <a:cxnSpLocks/>
          </p:cNvCxnSpPr>
          <p:nvPr/>
        </p:nvCxnSpPr>
        <p:spPr>
          <a:xfrm>
            <a:off x="2985195" y="3044951"/>
            <a:ext cx="223120" cy="0"/>
          </a:xfrm>
          <a:prstGeom prst="straightConnector1">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xmlns="" id="{4C72C81F-24E5-406D-81E1-6AE5429869CA}"/>
              </a:ext>
            </a:extLst>
          </p:cNvPr>
          <p:cNvCxnSpPr>
            <a:cxnSpLocks/>
          </p:cNvCxnSpPr>
          <p:nvPr/>
        </p:nvCxnSpPr>
        <p:spPr>
          <a:xfrm>
            <a:off x="2985195" y="4197100"/>
            <a:ext cx="223120" cy="0"/>
          </a:xfrm>
          <a:prstGeom prst="straightConnector1">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a:off x="2048488" y="4604915"/>
            <a:ext cx="976949" cy="537672"/>
          </a:xfrm>
          <a:prstGeom prst="bentConnector3">
            <a:avLst/>
          </a:prstGeom>
          <a:ln>
            <a:solidFill>
              <a:srgbClr val="9DA6AB"/>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2087837E-314F-4335-B3F6-C9A75E606295}"/>
              </a:ext>
            </a:extLst>
          </p:cNvPr>
          <p:cNvSpPr/>
          <p:nvPr/>
        </p:nvSpPr>
        <p:spPr>
          <a:xfrm>
            <a:off x="3319873" y="6338108"/>
            <a:ext cx="4461029" cy="369332"/>
          </a:xfrm>
          <a:prstGeom prst="rect">
            <a:avLst/>
          </a:prstGeom>
        </p:spPr>
        <p:txBody>
          <a:bodyPr wrap="none">
            <a:spAutoFit/>
          </a:bodyPr>
          <a:lstStyle/>
          <a:p>
            <a:r>
              <a:rPr lang="en-US" dirty="0"/>
              <a:t>Quick Reference Guide – Company Document</a:t>
            </a:r>
          </a:p>
        </p:txBody>
      </p:sp>
    </p:spTree>
    <p:extLst>
      <p:ext uri="{BB962C8B-B14F-4D97-AF65-F5344CB8AC3E}">
        <p14:creationId xmlns:p14="http://schemas.microsoft.com/office/powerpoint/2010/main" val="366446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EEBB0E0-0AC6-47A1-B2DE-D05F5066455F}"/>
              </a:ext>
            </a:extLst>
          </p:cNvPr>
          <p:cNvSpPr>
            <a:spLocks noGrp="1"/>
          </p:cNvSpPr>
          <p:nvPr>
            <p:ph idx="1"/>
          </p:nvPr>
        </p:nvSpPr>
        <p:spPr>
          <a:xfrm>
            <a:off x="989029" y="1414081"/>
            <a:ext cx="10515600" cy="4744089"/>
          </a:xfrm>
        </p:spPr>
        <p:txBody>
          <a:bodyPr/>
          <a:lstStyle/>
          <a:p>
            <a:endParaRPr lang="en-US" dirty="0"/>
          </a:p>
          <a:p>
            <a:pPr marL="0" indent="0">
              <a:buNone/>
            </a:pPr>
            <a:endParaRPr lang="en-US" dirty="0">
              <a:latin typeface="+mj-lt"/>
            </a:endParaRPr>
          </a:p>
        </p:txBody>
      </p:sp>
      <p:pic>
        <p:nvPicPr>
          <p:cNvPr id="7" name="Picture 6">
            <a:extLst>
              <a:ext uri="{FF2B5EF4-FFF2-40B4-BE49-F238E27FC236}">
                <a16:creationId xmlns:a16="http://schemas.microsoft.com/office/drawing/2014/main" xmlns="" id="{10843DED-1ABA-4E12-85BF-04CBD558D2BC}"/>
              </a:ext>
            </a:extLst>
          </p:cNvPr>
          <p:cNvPicPr>
            <a:picLocks noChangeAspect="1"/>
          </p:cNvPicPr>
          <p:nvPr/>
        </p:nvPicPr>
        <p:blipFill>
          <a:blip r:embed="rId2"/>
          <a:stretch>
            <a:fillRect/>
          </a:stretch>
        </p:blipFill>
        <p:spPr>
          <a:xfrm>
            <a:off x="1460763" y="1981033"/>
            <a:ext cx="2743200" cy="4194929"/>
          </a:xfrm>
          <a:prstGeom prst="rect">
            <a:avLst/>
          </a:prstGeom>
        </p:spPr>
      </p:pic>
      <p:sp>
        <p:nvSpPr>
          <p:cNvPr id="4" name="Rectangle: Rounded Corners 3">
            <a:extLst>
              <a:ext uri="{FF2B5EF4-FFF2-40B4-BE49-F238E27FC236}">
                <a16:creationId xmlns:a16="http://schemas.microsoft.com/office/drawing/2014/main" xmlns="" id="{4FB290B0-1201-4B9A-B143-822B4C156213}"/>
              </a:ext>
            </a:extLst>
          </p:cNvPr>
          <p:cNvSpPr/>
          <p:nvPr/>
        </p:nvSpPr>
        <p:spPr>
          <a:xfrm>
            <a:off x="4374735" y="3055193"/>
            <a:ext cx="6041884" cy="584463"/>
          </a:xfrm>
          <a:prstGeom prst="roundRect">
            <a:avLst/>
          </a:prstGeom>
          <a:solidFill>
            <a:srgbClr val="14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Departure time of first leg</a:t>
            </a:r>
          </a:p>
        </p:txBody>
      </p:sp>
      <p:sp>
        <p:nvSpPr>
          <p:cNvPr id="5" name="Rectangle: Rounded Corners 4">
            <a:extLst>
              <a:ext uri="{FF2B5EF4-FFF2-40B4-BE49-F238E27FC236}">
                <a16:creationId xmlns:a16="http://schemas.microsoft.com/office/drawing/2014/main" xmlns="" id="{0F4C22FD-D6AD-45D8-AFBD-850BE9D9B058}"/>
              </a:ext>
            </a:extLst>
          </p:cNvPr>
          <p:cNvSpPr/>
          <p:nvPr/>
        </p:nvSpPr>
        <p:spPr>
          <a:xfrm>
            <a:off x="4374735" y="4563664"/>
            <a:ext cx="6041884" cy="622229"/>
          </a:xfrm>
          <a:prstGeom prst="roundRect">
            <a:avLst/>
          </a:prstGeom>
          <a:solidFill>
            <a:srgbClr val="14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possible to catch up with flying and makes sense</a:t>
            </a:r>
          </a:p>
        </p:txBody>
      </p:sp>
      <p:sp>
        <p:nvSpPr>
          <p:cNvPr id="8" name="Rectangle: Rounded Corners 7">
            <a:extLst>
              <a:ext uri="{FF2B5EF4-FFF2-40B4-BE49-F238E27FC236}">
                <a16:creationId xmlns:a16="http://schemas.microsoft.com/office/drawing/2014/main" xmlns="" id="{B8836ADE-EFED-4927-A72F-15C3855EFAAE}"/>
              </a:ext>
            </a:extLst>
          </p:cNvPr>
          <p:cNvSpPr/>
          <p:nvPr/>
        </p:nvSpPr>
        <p:spPr>
          <a:xfrm>
            <a:off x="4374735" y="5535942"/>
            <a:ext cx="6041884" cy="622228"/>
          </a:xfrm>
          <a:prstGeom prst="roundRect">
            <a:avLst/>
          </a:prstGeom>
          <a:solidFill>
            <a:srgbClr val="14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is possible and legal to catch up with flying but does not make operational sense</a:t>
            </a:r>
          </a:p>
        </p:txBody>
      </p:sp>
      <p:sp>
        <p:nvSpPr>
          <p:cNvPr id="13" name="Oval 12">
            <a:extLst>
              <a:ext uri="{FF2B5EF4-FFF2-40B4-BE49-F238E27FC236}">
                <a16:creationId xmlns:a16="http://schemas.microsoft.com/office/drawing/2014/main" xmlns="" id="{526350A9-7E53-45CD-89D8-6D7BEFF757DA}"/>
              </a:ext>
            </a:extLst>
          </p:cNvPr>
          <p:cNvSpPr/>
          <p:nvPr/>
        </p:nvSpPr>
        <p:spPr>
          <a:xfrm>
            <a:off x="1772241" y="348794"/>
            <a:ext cx="8352148" cy="106528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Contractual Terms &amp; Definitions</a:t>
            </a:r>
            <a:endParaRPr lang="en-US" sz="3200" dirty="0"/>
          </a:p>
        </p:txBody>
      </p:sp>
      <p:sp>
        <p:nvSpPr>
          <p:cNvPr id="10" name="Rectangle: Rounded Corners 9">
            <a:extLst>
              <a:ext uri="{FF2B5EF4-FFF2-40B4-BE49-F238E27FC236}">
                <a16:creationId xmlns:a16="http://schemas.microsoft.com/office/drawing/2014/main" xmlns="" id="{521BC104-79AA-4D14-8685-2E3DB6253BD7}"/>
              </a:ext>
            </a:extLst>
          </p:cNvPr>
          <p:cNvSpPr/>
          <p:nvPr/>
        </p:nvSpPr>
        <p:spPr>
          <a:xfrm>
            <a:off x="4374735" y="2002106"/>
            <a:ext cx="6041884" cy="584463"/>
          </a:xfrm>
          <a:prstGeom prst="roundRect">
            <a:avLst/>
          </a:prstGeom>
          <a:solidFill>
            <a:srgbClr val="14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Sign in time or check in</a:t>
            </a:r>
          </a:p>
        </p:txBody>
      </p:sp>
    </p:spTree>
    <p:extLst>
      <p:ext uri="{BB962C8B-B14F-4D97-AF65-F5344CB8AC3E}">
        <p14:creationId xmlns:p14="http://schemas.microsoft.com/office/powerpoint/2010/main" val="4221488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0068D20-8FB5-43A8-AE11-DEA4F65193E3}"/>
              </a:ext>
            </a:extLst>
          </p:cNvPr>
          <p:cNvSpPr>
            <a:spLocks noGrp="1"/>
          </p:cNvSpPr>
          <p:nvPr>
            <p:ph idx="1"/>
          </p:nvPr>
        </p:nvSpPr>
        <p:spPr>
          <a:xfrm>
            <a:off x="490195" y="1679945"/>
            <a:ext cx="11378152" cy="4497019"/>
          </a:xfrm>
        </p:spPr>
        <p:txBody>
          <a:bodyPr>
            <a:normAutofit/>
          </a:bodyPr>
          <a:lstStyle/>
          <a:p>
            <a:pPr marL="0" indent="0">
              <a:buNone/>
            </a:pPr>
            <a:r>
              <a:rPr lang="en-US" sz="3200" dirty="0"/>
              <a:t> </a:t>
            </a:r>
          </a:p>
          <a:p>
            <a:pPr marL="0" indent="0" algn="ctr">
              <a:buNone/>
            </a:pPr>
            <a:r>
              <a:rPr lang="en-US" sz="3500" dirty="0"/>
              <a:t>When a Flight Attendant has been removed from a leg(s) in their sequence,</a:t>
            </a:r>
          </a:p>
          <a:p>
            <a:pPr marL="0" indent="0" algn="ctr">
              <a:buNone/>
            </a:pPr>
            <a:r>
              <a:rPr lang="en-US" sz="3500" dirty="0"/>
              <a:t> and another crew flies that leg(s), </a:t>
            </a:r>
          </a:p>
          <a:p>
            <a:pPr marL="0" indent="0" algn="ctr">
              <a:buNone/>
            </a:pPr>
            <a:r>
              <a:rPr lang="en-US" sz="3500" dirty="0"/>
              <a:t>it’s crew substitution </a:t>
            </a:r>
          </a:p>
          <a:p>
            <a:pPr marL="0" indent="0">
              <a:buNone/>
            </a:pPr>
            <a:r>
              <a:rPr lang="en-US" sz="4400" dirty="0"/>
              <a:t>	</a:t>
            </a:r>
          </a:p>
          <a:p>
            <a:pPr marL="0" indent="0">
              <a:buNone/>
            </a:pPr>
            <a:r>
              <a:rPr lang="en-US" sz="4400" dirty="0"/>
              <a:t>				</a:t>
            </a:r>
            <a:endParaRPr lang="en-US" sz="3200" dirty="0"/>
          </a:p>
        </p:txBody>
      </p:sp>
      <p:sp>
        <p:nvSpPr>
          <p:cNvPr id="7" name="Oval 6">
            <a:extLst>
              <a:ext uri="{FF2B5EF4-FFF2-40B4-BE49-F238E27FC236}">
                <a16:creationId xmlns:a16="http://schemas.microsoft.com/office/drawing/2014/main" xmlns="" id="{C688394A-B589-4F89-8DB3-063B9556E127}"/>
              </a:ext>
            </a:extLst>
          </p:cNvPr>
          <p:cNvSpPr/>
          <p:nvPr/>
        </p:nvSpPr>
        <p:spPr>
          <a:xfrm>
            <a:off x="3314985" y="538178"/>
            <a:ext cx="5562033" cy="1206631"/>
          </a:xfrm>
          <a:prstGeom prst="ellipse">
            <a:avLst/>
          </a:prstGeom>
          <a:solidFill>
            <a:schemeClr val="accent6">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     Crew Substitution</a:t>
            </a:r>
          </a:p>
        </p:txBody>
      </p:sp>
      <p:sp>
        <p:nvSpPr>
          <p:cNvPr id="9" name="Oval 8">
            <a:extLst>
              <a:ext uri="{FF2B5EF4-FFF2-40B4-BE49-F238E27FC236}">
                <a16:creationId xmlns:a16="http://schemas.microsoft.com/office/drawing/2014/main" xmlns="" id="{67DF2071-0E52-4AA6-AEB9-08A84DA1772F}"/>
              </a:ext>
            </a:extLst>
          </p:cNvPr>
          <p:cNvSpPr/>
          <p:nvPr/>
        </p:nvSpPr>
        <p:spPr>
          <a:xfrm>
            <a:off x="4375608" y="4764279"/>
            <a:ext cx="3440784" cy="182011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Pay Protected</a:t>
            </a:r>
          </a:p>
        </p:txBody>
      </p:sp>
      <p:sp>
        <p:nvSpPr>
          <p:cNvPr id="10" name="Freeform 44">
            <a:extLst>
              <a:ext uri="{FF2B5EF4-FFF2-40B4-BE49-F238E27FC236}">
                <a16:creationId xmlns:a16="http://schemas.microsoft.com/office/drawing/2014/main" xmlns="" id="{BD5CF847-2231-453E-9B12-E896B4BAA767}"/>
              </a:ext>
            </a:extLst>
          </p:cNvPr>
          <p:cNvSpPr>
            <a:spLocks noChangeAspect="1"/>
          </p:cNvSpPr>
          <p:nvPr/>
        </p:nvSpPr>
        <p:spPr>
          <a:xfrm>
            <a:off x="5075380" y="4929472"/>
            <a:ext cx="524464" cy="497165"/>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034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FF0DC919-6341-4456-9167-991216D14DC3}"/>
              </a:ext>
            </a:extLst>
          </p:cNvPr>
          <p:cNvSpPr/>
          <p:nvPr/>
        </p:nvSpPr>
        <p:spPr>
          <a:xfrm>
            <a:off x="2032002" y="213918"/>
            <a:ext cx="7737231" cy="1206631"/>
          </a:xfrm>
          <a:prstGeom prst="ellipse">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	Illegal through No Fault</a:t>
            </a:r>
          </a:p>
        </p:txBody>
      </p:sp>
      <p:graphicFrame>
        <p:nvGraphicFramePr>
          <p:cNvPr id="3" name="Diagram 2">
            <a:extLst>
              <a:ext uri="{FF2B5EF4-FFF2-40B4-BE49-F238E27FC236}">
                <a16:creationId xmlns:a16="http://schemas.microsoft.com/office/drawing/2014/main" xmlns="" id="{23581287-96DE-4994-96A7-C7697AD5EE6F}"/>
              </a:ext>
            </a:extLst>
          </p:cNvPr>
          <p:cNvGraphicFramePr/>
          <p:nvPr>
            <p:extLst>
              <p:ext uri="{D42A27DB-BD31-4B8C-83A1-F6EECF244321}">
                <p14:modId xmlns:p14="http://schemas.microsoft.com/office/powerpoint/2010/main" val="425285804"/>
              </p:ext>
            </p:extLst>
          </p:nvPr>
        </p:nvGraphicFramePr>
        <p:xfrm>
          <a:off x="2032000" y="1656863"/>
          <a:ext cx="8128000" cy="4481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0684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6486D945-D590-4304-8CED-BC98F860F957}"/>
              </a:ext>
            </a:extLst>
          </p:cNvPr>
          <p:cNvSpPr/>
          <p:nvPr/>
        </p:nvSpPr>
        <p:spPr>
          <a:xfrm>
            <a:off x="2032000" y="213918"/>
            <a:ext cx="7950200" cy="1162399"/>
          </a:xfrm>
          <a:prstGeom prst="ellipse">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	Illegal through No Fault</a:t>
            </a:r>
          </a:p>
          <a:p>
            <a:r>
              <a:rPr lang="en-US" sz="3200" dirty="0">
                <a:solidFill>
                  <a:srgbClr val="C00000"/>
                </a:solidFill>
              </a:rPr>
              <a:t>       		FAR Illegality</a:t>
            </a:r>
          </a:p>
        </p:txBody>
      </p:sp>
      <p:graphicFrame>
        <p:nvGraphicFramePr>
          <p:cNvPr id="7" name="Diagram 6">
            <a:extLst>
              <a:ext uri="{FF2B5EF4-FFF2-40B4-BE49-F238E27FC236}">
                <a16:creationId xmlns:a16="http://schemas.microsoft.com/office/drawing/2014/main" xmlns="" id="{B179D4EE-55DE-4487-9E89-0242DD46874C}"/>
              </a:ext>
            </a:extLst>
          </p:cNvPr>
          <p:cNvGraphicFramePr/>
          <p:nvPr>
            <p:extLst>
              <p:ext uri="{D42A27DB-BD31-4B8C-83A1-F6EECF244321}">
                <p14:modId xmlns:p14="http://schemas.microsoft.com/office/powerpoint/2010/main" val="3893498139"/>
              </p:ext>
            </p:extLst>
          </p:nvPr>
        </p:nvGraphicFramePr>
        <p:xfrm>
          <a:off x="638176" y="2033889"/>
          <a:ext cx="11210925" cy="4595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xmlns="" id="{A04671C1-894A-47F4-9A0B-F918001DD70F}"/>
              </a:ext>
            </a:extLst>
          </p:cNvPr>
          <p:cNvSpPr txBox="1"/>
          <p:nvPr/>
        </p:nvSpPr>
        <p:spPr>
          <a:xfrm>
            <a:off x="-130418" y="2297724"/>
            <a:ext cx="8762999" cy="523220"/>
          </a:xfrm>
          <a:prstGeom prst="rect">
            <a:avLst/>
          </a:prstGeom>
          <a:noFill/>
        </p:spPr>
        <p:txBody>
          <a:bodyPr wrap="square" rtlCol="0">
            <a:spAutoFit/>
          </a:bodyPr>
          <a:lstStyle/>
          <a:p>
            <a:r>
              <a:rPr lang="en-US" sz="2400" dirty="0"/>
              <a:t>	</a:t>
            </a:r>
            <a:r>
              <a:rPr lang="en-US" sz="2800" dirty="0"/>
              <a:t>Your current trip arrives late and you are FAR illegal</a:t>
            </a:r>
          </a:p>
        </p:txBody>
      </p:sp>
      <p:sp>
        <p:nvSpPr>
          <p:cNvPr id="9" name="Freeform 44">
            <a:extLst>
              <a:ext uri="{FF2B5EF4-FFF2-40B4-BE49-F238E27FC236}">
                <a16:creationId xmlns:a16="http://schemas.microsoft.com/office/drawing/2014/main" xmlns="" id="{11F8B01A-0AC6-42A2-9B0D-8A341E6C19A5}"/>
              </a:ext>
            </a:extLst>
          </p:cNvPr>
          <p:cNvSpPr>
            <a:spLocks noChangeAspect="1"/>
          </p:cNvSpPr>
          <p:nvPr/>
        </p:nvSpPr>
        <p:spPr>
          <a:xfrm>
            <a:off x="2229722" y="5388128"/>
            <a:ext cx="379439" cy="574523"/>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Freeform 44">
            <a:extLst>
              <a:ext uri="{FF2B5EF4-FFF2-40B4-BE49-F238E27FC236}">
                <a16:creationId xmlns:a16="http://schemas.microsoft.com/office/drawing/2014/main" xmlns="" id="{2BAA60F7-9989-49ED-AB9F-915FB9D7ED58}"/>
              </a:ext>
            </a:extLst>
          </p:cNvPr>
          <p:cNvSpPr>
            <a:spLocks noChangeAspect="1"/>
          </p:cNvSpPr>
          <p:nvPr/>
        </p:nvSpPr>
        <p:spPr>
          <a:xfrm>
            <a:off x="5716562" y="5369077"/>
            <a:ext cx="379439" cy="574523"/>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Freeform 44">
            <a:extLst>
              <a:ext uri="{FF2B5EF4-FFF2-40B4-BE49-F238E27FC236}">
                <a16:creationId xmlns:a16="http://schemas.microsoft.com/office/drawing/2014/main" xmlns="" id="{A59EA96A-1398-4269-86AC-DFC9298DC6ED}"/>
              </a:ext>
            </a:extLst>
          </p:cNvPr>
          <p:cNvSpPr>
            <a:spLocks noChangeAspect="1"/>
          </p:cNvSpPr>
          <p:nvPr/>
        </p:nvSpPr>
        <p:spPr>
          <a:xfrm>
            <a:off x="9982202" y="5369077"/>
            <a:ext cx="379439" cy="574523"/>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59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DAF72112-8A51-4699-87D5-FEDF189FAAD8}"/>
              </a:ext>
            </a:extLst>
          </p:cNvPr>
          <p:cNvSpPr/>
          <p:nvPr/>
        </p:nvSpPr>
        <p:spPr>
          <a:xfrm>
            <a:off x="1919927" y="289354"/>
            <a:ext cx="8352148" cy="106528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Split On or Off a Sequence</a:t>
            </a:r>
            <a:endParaRPr lang="en-US" sz="3200" dirty="0"/>
          </a:p>
        </p:txBody>
      </p:sp>
      <p:graphicFrame>
        <p:nvGraphicFramePr>
          <p:cNvPr id="5" name="Diagram 4">
            <a:extLst>
              <a:ext uri="{FF2B5EF4-FFF2-40B4-BE49-F238E27FC236}">
                <a16:creationId xmlns:a16="http://schemas.microsoft.com/office/drawing/2014/main" xmlns="" id="{A4613A20-9557-4E2E-929A-A91351394335}"/>
              </a:ext>
            </a:extLst>
          </p:cNvPr>
          <p:cNvGraphicFramePr/>
          <p:nvPr>
            <p:extLst>
              <p:ext uri="{D42A27DB-BD31-4B8C-83A1-F6EECF244321}">
                <p14:modId xmlns:p14="http://schemas.microsoft.com/office/powerpoint/2010/main" val="1087044322"/>
              </p:ext>
            </p:extLst>
          </p:nvPr>
        </p:nvGraphicFramePr>
        <p:xfrm>
          <a:off x="553916" y="1011116"/>
          <a:ext cx="11104685" cy="5416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Rounded Corners 1">
            <a:extLst>
              <a:ext uri="{FF2B5EF4-FFF2-40B4-BE49-F238E27FC236}">
                <a16:creationId xmlns:a16="http://schemas.microsoft.com/office/drawing/2014/main" xmlns="" id="{B2467EF0-5DC5-4E34-8031-7F557733D107}"/>
              </a:ext>
            </a:extLst>
          </p:cNvPr>
          <p:cNvSpPr/>
          <p:nvPr/>
        </p:nvSpPr>
        <p:spPr>
          <a:xfrm>
            <a:off x="263767" y="5565531"/>
            <a:ext cx="11737731" cy="100311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rPr>
              <a:t>Crew Schedule procedures:</a:t>
            </a:r>
          </a:p>
          <a:p>
            <a:pPr algn="ctr"/>
            <a:r>
              <a:rPr lang="en-US" sz="1600" dirty="0">
                <a:solidFill>
                  <a:srgbClr val="FF0000"/>
                </a:solidFill>
              </a:rPr>
              <a:t>For FA attendant who is FAR illegal, crew schedule will contact the FA for legal split if possible, or if it is impractical to split FA back onto original sequence. FA will need to let CS know if they choose not to split back onto sequence, otherwise CS will assume you are splitting on to the sequence.</a:t>
            </a:r>
            <a:endParaRPr lang="en-US" dirty="0">
              <a:solidFill>
                <a:srgbClr val="FF0000"/>
              </a:solidFill>
            </a:endParaRPr>
          </a:p>
        </p:txBody>
      </p:sp>
    </p:spTree>
    <p:extLst>
      <p:ext uri="{BB962C8B-B14F-4D97-AF65-F5344CB8AC3E}">
        <p14:creationId xmlns:p14="http://schemas.microsoft.com/office/powerpoint/2010/main" val="1782141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4BF968AC-4A20-4DA4-B4D7-F71FE5F9C156}"/>
              </a:ext>
            </a:extLst>
          </p:cNvPr>
          <p:cNvGrpSpPr/>
          <p:nvPr/>
        </p:nvGrpSpPr>
        <p:grpSpPr>
          <a:xfrm>
            <a:off x="1938530" y="185165"/>
            <a:ext cx="6853045" cy="5758435"/>
            <a:chOff x="-1203601" y="360922"/>
            <a:chExt cx="5030534" cy="4071378"/>
          </a:xfrm>
        </p:grpSpPr>
        <p:pic>
          <p:nvPicPr>
            <p:cNvPr id="3" name="Picture 2">
              <a:extLst>
                <a:ext uri="{FF2B5EF4-FFF2-40B4-BE49-F238E27FC236}">
                  <a16:creationId xmlns:a16="http://schemas.microsoft.com/office/drawing/2014/main" xmlns="" id="{987422FE-85B5-4629-B065-380329CC15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206500"/>
              <a:ext cx="2150533" cy="3225800"/>
            </a:xfrm>
            <a:prstGeom prst="rect">
              <a:avLst/>
            </a:prstGeom>
          </p:spPr>
        </p:pic>
        <p:sp>
          <p:nvSpPr>
            <p:cNvPr id="4" name="Rounded Rectangular Callout 10">
              <a:extLst>
                <a:ext uri="{FF2B5EF4-FFF2-40B4-BE49-F238E27FC236}">
                  <a16:creationId xmlns:a16="http://schemas.microsoft.com/office/drawing/2014/main" xmlns="" id="{BCEADBA5-53DB-495A-ACC6-EE154E18762E}"/>
                </a:ext>
              </a:extLst>
            </p:cNvPr>
            <p:cNvSpPr/>
            <p:nvPr/>
          </p:nvSpPr>
          <p:spPr>
            <a:xfrm>
              <a:off x="-1203601" y="360922"/>
              <a:ext cx="2574953" cy="1569395"/>
            </a:xfrm>
            <a:prstGeom prst="wedgeRoundRectCallout">
              <a:avLst>
                <a:gd name="adj1" fmla="val 102525"/>
                <a:gd name="adj2" fmla="val 35522"/>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mericanSans" pitchFamily="50" charset="0"/>
                </a:rPr>
                <a:t> I have a SFO-JFK trip tomorrow and  less than 8 hours rest due to a delay. Yeah, I’m pay protected for my trip tomorrow. </a:t>
              </a:r>
            </a:p>
          </p:txBody>
        </p:sp>
      </p:grpSp>
      <p:pic>
        <p:nvPicPr>
          <p:cNvPr id="5" name="Graphic 4" descr="Paper">
            <a:extLst>
              <a:ext uri="{FF2B5EF4-FFF2-40B4-BE49-F238E27FC236}">
                <a16:creationId xmlns:a16="http://schemas.microsoft.com/office/drawing/2014/main" xmlns="" id="{4D914322-FF82-43FA-A985-157110E4EF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275419" y="4779366"/>
            <a:ext cx="2240307" cy="1675348"/>
          </a:xfrm>
          <a:prstGeom prst="rect">
            <a:avLst/>
          </a:prstGeom>
        </p:spPr>
      </p:pic>
      <p:sp>
        <p:nvSpPr>
          <p:cNvPr id="6" name="TextBox 5">
            <a:extLst>
              <a:ext uri="{FF2B5EF4-FFF2-40B4-BE49-F238E27FC236}">
                <a16:creationId xmlns:a16="http://schemas.microsoft.com/office/drawing/2014/main" xmlns="" id="{2B33E282-EBA7-44D2-BE5D-88BB31E4EE06}"/>
              </a:ext>
            </a:extLst>
          </p:cNvPr>
          <p:cNvSpPr txBox="1"/>
          <p:nvPr/>
        </p:nvSpPr>
        <p:spPr>
          <a:xfrm>
            <a:off x="9839306" y="5432373"/>
            <a:ext cx="771365" cy="369332"/>
          </a:xfrm>
          <a:prstGeom prst="rect">
            <a:avLst/>
          </a:prstGeom>
          <a:noFill/>
        </p:spPr>
        <p:txBody>
          <a:bodyPr wrap="none" rtlCol="0">
            <a:spAutoFit/>
          </a:bodyPr>
          <a:lstStyle/>
          <a:p>
            <a:r>
              <a:rPr lang="en-US" dirty="0"/>
              <a:t>10.K.1</a:t>
            </a:r>
          </a:p>
        </p:txBody>
      </p:sp>
    </p:spTree>
    <p:extLst>
      <p:ext uri="{BB962C8B-B14F-4D97-AF65-F5344CB8AC3E}">
        <p14:creationId xmlns:p14="http://schemas.microsoft.com/office/powerpoint/2010/main" val="3225663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314B8B6A-123E-414A-A038-AC825818D55B}"/>
              </a:ext>
            </a:extLst>
          </p:cNvPr>
          <p:cNvSpPr/>
          <p:nvPr/>
        </p:nvSpPr>
        <p:spPr>
          <a:xfrm>
            <a:off x="1705709" y="213918"/>
            <a:ext cx="8801100" cy="1162399"/>
          </a:xfrm>
          <a:prstGeom prst="ellipse">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	Illegal through No Fault</a:t>
            </a:r>
          </a:p>
          <a:p>
            <a:r>
              <a:rPr lang="en-US" sz="3200" dirty="0">
                <a:solidFill>
                  <a:srgbClr val="C00000"/>
                </a:solidFill>
              </a:rPr>
              <a:t>  	Contractual Illegality 10.K</a:t>
            </a:r>
          </a:p>
        </p:txBody>
      </p:sp>
      <p:graphicFrame>
        <p:nvGraphicFramePr>
          <p:cNvPr id="3" name="Diagram 2">
            <a:extLst>
              <a:ext uri="{FF2B5EF4-FFF2-40B4-BE49-F238E27FC236}">
                <a16:creationId xmlns:a16="http://schemas.microsoft.com/office/drawing/2014/main" xmlns="" id="{CF458464-988F-498D-93D1-D517C59D1FA1}"/>
              </a:ext>
            </a:extLst>
          </p:cNvPr>
          <p:cNvGraphicFramePr/>
          <p:nvPr>
            <p:extLst>
              <p:ext uri="{D42A27DB-BD31-4B8C-83A1-F6EECF244321}">
                <p14:modId xmlns:p14="http://schemas.microsoft.com/office/powerpoint/2010/main" val="562028725"/>
              </p:ext>
            </p:extLst>
          </p:nvPr>
        </p:nvGraphicFramePr>
        <p:xfrm>
          <a:off x="476251" y="1376316"/>
          <a:ext cx="11506199" cy="5267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reeform 102">
            <a:extLst>
              <a:ext uri="{FF2B5EF4-FFF2-40B4-BE49-F238E27FC236}">
                <a16:creationId xmlns:a16="http://schemas.microsoft.com/office/drawing/2014/main" xmlns="" id="{4A8CF8CE-C703-4F72-B2B1-5D55FD1AE92E}"/>
              </a:ext>
            </a:extLst>
          </p:cNvPr>
          <p:cNvSpPr>
            <a:spLocks noChangeAspect="1"/>
          </p:cNvSpPr>
          <p:nvPr/>
        </p:nvSpPr>
        <p:spPr>
          <a:xfrm>
            <a:off x="10932080" y="5767787"/>
            <a:ext cx="505651" cy="469663"/>
          </a:xfrm>
          <a:custGeom>
            <a:avLst/>
            <a:gdLst/>
            <a:ahLst/>
            <a:cxnLst/>
            <a:rect l="0" t="0" r="0" b="0"/>
            <a:pathLst>
              <a:path w="2208212" h="2051050">
                <a:moveTo>
                  <a:pt x="1090983" y="1488604"/>
                </a:moveTo>
                <a:cubicBezTo>
                  <a:pt x="1057241" y="1533600"/>
                  <a:pt x="1057241" y="1533600"/>
                  <a:pt x="1057241" y="1533600"/>
                </a:cubicBezTo>
                <a:cubicBezTo>
                  <a:pt x="828548" y="1878566"/>
                  <a:pt x="641093" y="2051049"/>
                  <a:pt x="494878" y="2051049"/>
                </a:cubicBezTo>
                <a:cubicBezTo>
                  <a:pt x="326170" y="2051049"/>
                  <a:pt x="161210" y="1916062"/>
                  <a:pt x="0" y="1642339"/>
                </a:cubicBezTo>
                <a:cubicBezTo>
                  <a:pt x="22494" y="1642339"/>
                  <a:pt x="37490" y="1642339"/>
                  <a:pt x="48737" y="1642339"/>
                </a:cubicBezTo>
                <a:cubicBezTo>
                  <a:pt x="239941" y="1642339"/>
                  <a:pt x="453638" y="1496103"/>
                  <a:pt x="689831" y="1203632"/>
                </a:cubicBezTo>
                <a:cubicBezTo>
                  <a:pt x="749816" y="1128639"/>
                  <a:pt x="749816" y="1128639"/>
                  <a:pt x="749816" y="1128639"/>
                </a:cubicBezTo>
                <a:cubicBezTo>
                  <a:pt x="671085" y="1046147"/>
                  <a:pt x="671085" y="1046147"/>
                  <a:pt x="671085" y="1046147"/>
                </a:cubicBezTo>
                <a:cubicBezTo>
                  <a:pt x="457389" y="817419"/>
                  <a:pt x="348664" y="622438"/>
                  <a:pt x="348664" y="461204"/>
                </a:cubicBezTo>
                <a:cubicBezTo>
                  <a:pt x="348664" y="333716"/>
                  <a:pt x="464885" y="179981"/>
                  <a:pt x="701078" y="0"/>
                </a:cubicBezTo>
                <a:cubicBezTo>
                  <a:pt x="734820" y="228727"/>
                  <a:pt x="836045" y="449955"/>
                  <a:pt x="1004754" y="663684"/>
                </a:cubicBezTo>
                <a:cubicBezTo>
                  <a:pt x="1068488" y="749926"/>
                  <a:pt x="1068488" y="749926"/>
                  <a:pt x="1068488" y="749926"/>
                </a:cubicBezTo>
                <a:cubicBezTo>
                  <a:pt x="1120976" y="678684"/>
                  <a:pt x="1120976" y="678684"/>
                  <a:pt x="1120976" y="678684"/>
                </a:cubicBezTo>
                <a:cubicBezTo>
                  <a:pt x="1364667" y="367463"/>
                  <a:pt x="1589612" y="213728"/>
                  <a:pt x="1788313" y="213728"/>
                </a:cubicBezTo>
                <a:cubicBezTo>
                  <a:pt x="1942026" y="213728"/>
                  <a:pt x="2061997" y="329967"/>
                  <a:pt x="2140727" y="566194"/>
                </a:cubicBezTo>
                <a:cubicBezTo>
                  <a:pt x="2118233" y="562444"/>
                  <a:pt x="2099487" y="562444"/>
                  <a:pt x="2091989" y="562444"/>
                </a:cubicBezTo>
                <a:cubicBezTo>
                  <a:pt x="2020757" y="562444"/>
                  <a:pt x="1919531" y="607440"/>
                  <a:pt x="1792062" y="704930"/>
                </a:cubicBezTo>
                <a:cubicBezTo>
                  <a:pt x="1664594" y="798671"/>
                  <a:pt x="1559619" y="903661"/>
                  <a:pt x="1469641" y="1023649"/>
                </a:cubicBezTo>
                <a:cubicBezTo>
                  <a:pt x="1405906" y="1113640"/>
                  <a:pt x="1405906" y="1113640"/>
                  <a:pt x="1405906" y="1113640"/>
                </a:cubicBezTo>
                <a:cubicBezTo>
                  <a:pt x="1469641" y="1173636"/>
                  <a:pt x="1469641" y="1173636"/>
                  <a:pt x="1469641" y="1173636"/>
                </a:cubicBezTo>
                <a:cubicBezTo>
                  <a:pt x="1705833" y="1402361"/>
                  <a:pt x="1949525" y="1518601"/>
                  <a:pt x="2208211" y="1518601"/>
                </a:cubicBezTo>
                <a:cubicBezTo>
                  <a:pt x="2069495" y="1796074"/>
                  <a:pt x="1927030" y="1934810"/>
                  <a:pt x="1777066" y="1934810"/>
                </a:cubicBezTo>
                <a:cubicBezTo>
                  <a:pt x="1642099" y="1934810"/>
                  <a:pt x="1447146" y="1814822"/>
                  <a:pt x="1192208" y="1578596"/>
                </a:cubicBezTo>
                <a:cubicBezTo>
                  <a:pt x="1090983" y="1488604"/>
                  <a:pt x="1090983" y="1488604"/>
                  <a:pt x="1090983" y="1488604"/>
                </a:cubicBezTo>
                <a:close/>
              </a:path>
            </a:pathLst>
          </a:custGeom>
          <a:solidFill>
            <a:srgbClr val="D1D53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868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1D702423-559D-416B-A38F-3A4E3D31EBBC}"/>
              </a:ext>
            </a:extLst>
          </p:cNvPr>
          <p:cNvGrpSpPr/>
          <p:nvPr/>
        </p:nvGrpSpPr>
        <p:grpSpPr>
          <a:xfrm>
            <a:off x="2171699" y="533401"/>
            <a:ext cx="5147735" cy="5505449"/>
            <a:chOff x="-772838" y="184003"/>
            <a:chExt cx="4091771" cy="4324497"/>
          </a:xfrm>
        </p:grpSpPr>
        <p:pic>
          <p:nvPicPr>
            <p:cNvPr id="5" name="Picture 4">
              <a:extLst>
                <a:ext uri="{FF2B5EF4-FFF2-40B4-BE49-F238E27FC236}">
                  <a16:creationId xmlns:a16="http://schemas.microsoft.com/office/drawing/2014/main" xmlns="" id="{8F8556D7-349C-4ECD-BEC9-CADC303998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600" y="1206500"/>
              <a:ext cx="2201333" cy="3302000"/>
            </a:xfrm>
            <a:prstGeom prst="rect">
              <a:avLst/>
            </a:prstGeom>
          </p:spPr>
        </p:pic>
        <p:sp>
          <p:nvSpPr>
            <p:cNvPr id="6" name="Rounded Rectangular Callout 6">
              <a:extLst>
                <a:ext uri="{FF2B5EF4-FFF2-40B4-BE49-F238E27FC236}">
                  <a16:creationId xmlns:a16="http://schemas.microsoft.com/office/drawing/2014/main" xmlns="" id="{77C849B2-F3C4-4A3C-A6C8-D4B6CB2F6365}"/>
                </a:ext>
              </a:extLst>
            </p:cNvPr>
            <p:cNvSpPr/>
            <p:nvPr/>
          </p:nvSpPr>
          <p:spPr>
            <a:xfrm>
              <a:off x="-772838" y="184003"/>
              <a:ext cx="2504534" cy="1261687"/>
            </a:xfrm>
            <a:prstGeom prst="wedgeRoundRectCallout">
              <a:avLst>
                <a:gd name="adj1" fmla="val 34722"/>
                <a:gd name="adj2" fmla="val 11790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Sans" pitchFamily="50" charset="0"/>
                </a:rPr>
                <a:t>Oh no, I’m 10 minutes late, I really don’t want to lose my Rome trip</a:t>
              </a:r>
            </a:p>
          </p:txBody>
        </p:sp>
      </p:grpSp>
      <p:sp>
        <p:nvSpPr>
          <p:cNvPr id="7" name="Rounded Rectangular Callout 6">
            <a:extLst>
              <a:ext uri="{FF2B5EF4-FFF2-40B4-BE49-F238E27FC236}">
                <a16:creationId xmlns:a16="http://schemas.microsoft.com/office/drawing/2014/main" xmlns="" id="{357A435D-2309-4A3C-97C3-D96E0393ABA2}"/>
              </a:ext>
            </a:extLst>
          </p:cNvPr>
          <p:cNvSpPr/>
          <p:nvPr/>
        </p:nvSpPr>
        <p:spPr>
          <a:xfrm>
            <a:off x="7010401" y="228891"/>
            <a:ext cx="3150879" cy="1606235"/>
          </a:xfrm>
          <a:prstGeom prst="wedgeRoundRectCallout">
            <a:avLst>
              <a:gd name="adj1" fmla="val -62315"/>
              <a:gd name="adj2" fmla="val 128574"/>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Sans" pitchFamily="50" charset="0"/>
              </a:rPr>
              <a:t>You don’t have to lose your trip anymore, you’ll  keep it unless you call Crew Schedule</a:t>
            </a:r>
          </a:p>
        </p:txBody>
      </p:sp>
      <p:pic>
        <p:nvPicPr>
          <p:cNvPr id="8" name="Graphic 7" descr="Paper">
            <a:extLst>
              <a:ext uri="{FF2B5EF4-FFF2-40B4-BE49-F238E27FC236}">
                <a16:creationId xmlns:a16="http://schemas.microsoft.com/office/drawing/2014/main" xmlns="" id="{A8556F54-2B5E-430E-AE8D-1A362EC38C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22993" y="4484091"/>
            <a:ext cx="2240307" cy="1675348"/>
          </a:xfrm>
          <a:prstGeom prst="rect">
            <a:avLst/>
          </a:prstGeom>
        </p:spPr>
      </p:pic>
      <p:sp>
        <p:nvSpPr>
          <p:cNvPr id="9" name="TextBox 8">
            <a:extLst>
              <a:ext uri="{FF2B5EF4-FFF2-40B4-BE49-F238E27FC236}">
                <a16:creationId xmlns:a16="http://schemas.microsoft.com/office/drawing/2014/main" xmlns="" id="{2EFE3128-7E6A-422D-8E30-9BEB278C8E91}"/>
              </a:ext>
            </a:extLst>
          </p:cNvPr>
          <p:cNvSpPr txBox="1"/>
          <p:nvPr/>
        </p:nvSpPr>
        <p:spPr>
          <a:xfrm>
            <a:off x="9566093" y="5321764"/>
            <a:ext cx="771365" cy="369332"/>
          </a:xfrm>
          <a:prstGeom prst="rect">
            <a:avLst/>
          </a:prstGeom>
          <a:noFill/>
        </p:spPr>
        <p:txBody>
          <a:bodyPr wrap="none" rtlCol="0">
            <a:spAutoFit/>
          </a:bodyPr>
          <a:lstStyle/>
          <a:p>
            <a:r>
              <a:rPr lang="en-US" dirty="0"/>
              <a:t>10.K.1</a:t>
            </a:r>
          </a:p>
        </p:txBody>
      </p:sp>
    </p:spTree>
    <p:extLst>
      <p:ext uri="{BB962C8B-B14F-4D97-AF65-F5344CB8AC3E}">
        <p14:creationId xmlns:p14="http://schemas.microsoft.com/office/powerpoint/2010/main" val="1719619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50EF84-6B95-458D-BABA-6B691149F721}"/>
              </a:ext>
            </a:extLst>
          </p:cNvPr>
          <p:cNvSpPr>
            <a:spLocks noGrp="1"/>
          </p:cNvSpPr>
          <p:nvPr>
            <p:ph idx="1"/>
          </p:nvPr>
        </p:nvSpPr>
        <p:spPr>
          <a:xfrm>
            <a:off x="838200" y="1528422"/>
            <a:ext cx="11125200" cy="4772369"/>
          </a:xfrm>
        </p:spPr>
        <p:txBody>
          <a:bodyPr>
            <a:normAutofit/>
          </a:bodyPr>
          <a:lstStyle/>
          <a:p>
            <a:pPr marL="0" indent="0">
              <a:buNone/>
            </a:pPr>
            <a:r>
              <a:rPr lang="en-US" dirty="0"/>
              <a:t>Your trip arrives after you were supposed to report for your next trip</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You will be removed from the second trip</a:t>
            </a:r>
          </a:p>
          <a:p>
            <a:pPr marL="0" indent="0">
              <a:buNone/>
            </a:pPr>
            <a:r>
              <a:rPr lang="en-US" dirty="0"/>
              <a:t>    Pay Protected for the combined value of the original trips </a:t>
            </a:r>
          </a:p>
          <a:p>
            <a:pPr marL="0" indent="0">
              <a:buNone/>
            </a:pPr>
            <a:r>
              <a:rPr lang="en-US" dirty="0"/>
              <a:t>	</a:t>
            </a:r>
          </a:p>
        </p:txBody>
      </p:sp>
      <p:pic>
        <p:nvPicPr>
          <p:cNvPr id="7" name="Picture 6">
            <a:extLst>
              <a:ext uri="{FF2B5EF4-FFF2-40B4-BE49-F238E27FC236}">
                <a16:creationId xmlns:a16="http://schemas.microsoft.com/office/drawing/2014/main" xmlns="" id="{47288BD8-331C-41AD-A61E-02A1486711CB}"/>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47032" y="2263595"/>
            <a:ext cx="2820573" cy="1708980"/>
          </a:xfrm>
          <a:prstGeom prst="rect">
            <a:avLst/>
          </a:prstGeom>
        </p:spPr>
      </p:pic>
      <p:pic>
        <p:nvPicPr>
          <p:cNvPr id="6" name="Picture 5">
            <a:extLst>
              <a:ext uri="{FF2B5EF4-FFF2-40B4-BE49-F238E27FC236}">
                <a16:creationId xmlns:a16="http://schemas.microsoft.com/office/drawing/2014/main" xmlns="" id="{881F6F2F-6350-4C92-B542-B6A314E43C06}"/>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00801" y="2147161"/>
            <a:ext cx="2328467" cy="1948103"/>
          </a:xfrm>
          <a:prstGeom prst="rect">
            <a:avLst/>
          </a:prstGeom>
        </p:spPr>
      </p:pic>
      <p:sp>
        <p:nvSpPr>
          <p:cNvPr id="8" name="Multiplication Sign 7">
            <a:extLst>
              <a:ext uri="{FF2B5EF4-FFF2-40B4-BE49-F238E27FC236}">
                <a16:creationId xmlns:a16="http://schemas.microsoft.com/office/drawing/2014/main" xmlns="" id="{B56B3222-17DD-4BDC-9A44-3BC51744DC60}"/>
              </a:ext>
            </a:extLst>
          </p:cNvPr>
          <p:cNvSpPr/>
          <p:nvPr/>
        </p:nvSpPr>
        <p:spPr>
          <a:xfrm>
            <a:off x="6312497" y="2147160"/>
            <a:ext cx="2416771" cy="1559139"/>
          </a:xfrm>
          <a:prstGeom prst="mathMultiply">
            <a:avLst>
              <a:gd name="adj1" fmla="val 9184"/>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63077A76-56CA-4D54-B8DA-BAE74C824A5B}"/>
              </a:ext>
            </a:extLst>
          </p:cNvPr>
          <p:cNvSpPr/>
          <p:nvPr/>
        </p:nvSpPr>
        <p:spPr>
          <a:xfrm>
            <a:off x="2032000" y="213918"/>
            <a:ext cx="7950200" cy="1162399"/>
          </a:xfrm>
          <a:prstGeom prst="ellipse">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       Illegal through No Fault</a:t>
            </a:r>
          </a:p>
          <a:p>
            <a:r>
              <a:rPr lang="en-US" sz="3200" dirty="0">
                <a:solidFill>
                  <a:srgbClr val="C00000"/>
                </a:solidFill>
              </a:rPr>
              <a:t>                 Direct Conflict</a:t>
            </a:r>
          </a:p>
        </p:txBody>
      </p:sp>
      <p:sp>
        <p:nvSpPr>
          <p:cNvPr id="12" name="Rectangle: Rounded Corners 11">
            <a:extLst>
              <a:ext uri="{FF2B5EF4-FFF2-40B4-BE49-F238E27FC236}">
                <a16:creationId xmlns:a16="http://schemas.microsoft.com/office/drawing/2014/main" xmlns="" id="{13FCA4FC-7ECE-4489-8DF8-2A784DCDBA5E}"/>
              </a:ext>
            </a:extLst>
          </p:cNvPr>
          <p:cNvSpPr/>
          <p:nvPr/>
        </p:nvSpPr>
        <p:spPr>
          <a:xfrm>
            <a:off x="9867575" y="4324758"/>
            <a:ext cx="1354667" cy="890491"/>
          </a:xfrm>
          <a:prstGeom prst="roundRect">
            <a:avLst>
              <a:gd name="adj" fmla="val 16670"/>
            </a:avLst>
          </a:prstGeom>
          <a: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l="-12000" r="-12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 name="TextBox 1">
            <a:extLst>
              <a:ext uri="{FF2B5EF4-FFF2-40B4-BE49-F238E27FC236}">
                <a16:creationId xmlns:a16="http://schemas.microsoft.com/office/drawing/2014/main" xmlns="" id="{0AF8A4D9-7455-45DC-95DE-2E5D6E5D25B2}"/>
              </a:ext>
            </a:extLst>
          </p:cNvPr>
          <p:cNvSpPr txBox="1"/>
          <p:nvPr/>
        </p:nvSpPr>
        <p:spPr>
          <a:xfrm>
            <a:off x="2469429" y="5846884"/>
            <a:ext cx="6482929" cy="369332"/>
          </a:xfrm>
          <a:prstGeom prst="rect">
            <a:avLst/>
          </a:prstGeom>
          <a:noFill/>
        </p:spPr>
        <p:txBody>
          <a:bodyPr wrap="none" rtlCol="0">
            <a:spAutoFit/>
          </a:bodyPr>
          <a:lstStyle/>
          <a:p>
            <a:r>
              <a:rPr lang="en-US" dirty="0"/>
              <a:t>*If possible, you could be split back onto your sequence when legal</a:t>
            </a:r>
          </a:p>
        </p:txBody>
      </p:sp>
    </p:spTree>
    <p:extLst>
      <p:ext uri="{BB962C8B-B14F-4D97-AF65-F5344CB8AC3E}">
        <p14:creationId xmlns:p14="http://schemas.microsoft.com/office/powerpoint/2010/main" val="3783704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5F74B3A1-55CC-4DD0-AF0A-58B154BD7A55}"/>
              </a:ext>
            </a:extLst>
          </p:cNvPr>
          <p:cNvSpPr/>
          <p:nvPr/>
        </p:nvSpPr>
        <p:spPr>
          <a:xfrm>
            <a:off x="2032000" y="213918"/>
            <a:ext cx="7950200" cy="1162399"/>
          </a:xfrm>
          <a:prstGeom prst="ellipse">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	Illegal through No Fault</a:t>
            </a:r>
          </a:p>
          <a:p>
            <a:r>
              <a:rPr lang="en-US" sz="3200" dirty="0">
                <a:solidFill>
                  <a:srgbClr val="C00000"/>
                </a:solidFill>
              </a:rPr>
              <a:t>       	       Mid-Sequence </a:t>
            </a:r>
          </a:p>
        </p:txBody>
      </p:sp>
      <p:graphicFrame>
        <p:nvGraphicFramePr>
          <p:cNvPr id="5" name="Diagram 4">
            <a:extLst>
              <a:ext uri="{FF2B5EF4-FFF2-40B4-BE49-F238E27FC236}">
                <a16:creationId xmlns:a16="http://schemas.microsoft.com/office/drawing/2014/main" xmlns="" id="{EEF22DEF-A31F-4E0A-8835-D092C0C827A3}"/>
              </a:ext>
            </a:extLst>
          </p:cNvPr>
          <p:cNvGraphicFramePr/>
          <p:nvPr>
            <p:extLst>
              <p:ext uri="{D42A27DB-BD31-4B8C-83A1-F6EECF244321}">
                <p14:modId xmlns:p14="http://schemas.microsoft.com/office/powerpoint/2010/main" val="677696384"/>
              </p:ext>
            </p:extLst>
          </p:nvPr>
        </p:nvGraphicFramePr>
        <p:xfrm>
          <a:off x="466436" y="1471593"/>
          <a:ext cx="11259127" cy="548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Freeform 44">
            <a:extLst>
              <a:ext uri="{FF2B5EF4-FFF2-40B4-BE49-F238E27FC236}">
                <a16:creationId xmlns:a16="http://schemas.microsoft.com/office/drawing/2014/main" xmlns="" id="{66C4C8A5-2202-4390-BD89-0D1AB2AAF904}"/>
              </a:ext>
            </a:extLst>
          </p:cNvPr>
          <p:cNvSpPr>
            <a:spLocks noChangeAspect="1"/>
          </p:cNvSpPr>
          <p:nvPr/>
        </p:nvSpPr>
        <p:spPr>
          <a:xfrm>
            <a:off x="9772145" y="4418830"/>
            <a:ext cx="420109" cy="753533"/>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Freeform 44">
            <a:extLst>
              <a:ext uri="{FF2B5EF4-FFF2-40B4-BE49-F238E27FC236}">
                <a16:creationId xmlns:a16="http://schemas.microsoft.com/office/drawing/2014/main" xmlns="" id="{949BFAF7-C7AC-4A88-ACC6-77B1F379F5B7}"/>
              </a:ext>
            </a:extLst>
          </p:cNvPr>
          <p:cNvSpPr>
            <a:spLocks noChangeAspect="1"/>
          </p:cNvSpPr>
          <p:nvPr/>
        </p:nvSpPr>
        <p:spPr>
          <a:xfrm>
            <a:off x="1789691" y="4483484"/>
            <a:ext cx="420109" cy="753533"/>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8577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xmlns="" id="{E94DFA37-9D82-4B88-A0FA-C8ADFD543F9C}"/>
              </a:ext>
            </a:extLst>
          </p:cNvPr>
          <p:cNvGraphicFramePr>
            <a:graphicFrameLocks noChangeAspect="1"/>
          </p:cNvGraphicFramePr>
          <p:nvPr>
            <p:custDataLst>
              <p:tags r:id="rId2"/>
            </p:custDataLst>
          </p:nvPr>
        </p:nvGraphicFramePr>
        <p:xfrm>
          <a:off x="1296989" y="1589"/>
          <a:ext cx="1587" cy="1587"/>
        </p:xfrm>
        <a:graphic>
          <a:graphicData uri="http://schemas.openxmlformats.org/presentationml/2006/ole">
            <mc:AlternateContent xmlns:mc="http://schemas.openxmlformats.org/markup-compatibility/2006">
              <mc:Choice xmlns:v="urn:schemas-microsoft-com:vml" Requires="v">
                <p:oleObj spid="_x0000_s3172" name="think-cell Slide" r:id="rId4" imgW="473" imgH="473" progId="TCLayout.ActiveDocument.1">
                  <p:embed/>
                </p:oleObj>
              </mc:Choice>
              <mc:Fallback>
                <p:oleObj name="think-cell Slide" r:id="rId4" imgW="473" imgH="473" progId="TCLayout.ActiveDocument.1">
                  <p:embed/>
                  <p:pic>
                    <p:nvPicPr>
                      <p:cNvPr id="28" name="Object 27" hidden="1">
                        <a:extLst>
                          <a:ext uri="{FF2B5EF4-FFF2-40B4-BE49-F238E27FC236}">
                            <a16:creationId xmlns:a16="http://schemas.microsoft.com/office/drawing/2014/main" xmlns="" id="{E94DFA37-9D82-4B88-A0FA-C8ADFD543F9C}"/>
                          </a:ext>
                        </a:extLst>
                      </p:cNvPr>
                      <p:cNvPicPr/>
                      <p:nvPr/>
                    </p:nvPicPr>
                    <p:blipFill>
                      <a:blip r:embed="rId5"/>
                      <a:stretch>
                        <a:fillRect/>
                      </a:stretch>
                    </p:blipFill>
                    <p:spPr>
                      <a:xfrm>
                        <a:off x="1296989" y="1589"/>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xmlns="" id="{031523F6-6D8D-420D-8095-D0E9CE94454B}"/>
              </a:ext>
            </a:extLst>
          </p:cNvPr>
          <p:cNvSpPr/>
          <p:nvPr/>
        </p:nvSpPr>
        <p:spPr>
          <a:xfrm>
            <a:off x="1623275" y="476919"/>
            <a:ext cx="8686800" cy="365760"/>
          </a:xfrm>
          <a:prstGeom prst="rect">
            <a:avLst/>
          </a:prstGeom>
          <a:solidFill>
            <a:srgbClr val="00467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600" b="1" kern="0" dirty="0">
                <a:solidFill>
                  <a:srgbClr val="FFFFFF"/>
                </a:solidFill>
                <a:latin typeface="Arial" panose="020B0604020202020204" pitchFamily="34" charset="0"/>
                <a:cs typeface="Arial" panose="020B0604020202020204" pitchFamily="34" charset="0"/>
              </a:rPr>
              <a:t>When you are illegal through no fault of your own for all or a portion of your trip:</a:t>
            </a:r>
          </a:p>
        </p:txBody>
      </p:sp>
      <p:sp>
        <p:nvSpPr>
          <p:cNvPr id="21" name="Rectangle 20">
            <a:extLst>
              <a:ext uri="{FF2B5EF4-FFF2-40B4-BE49-F238E27FC236}">
                <a16:creationId xmlns:a16="http://schemas.microsoft.com/office/drawing/2014/main" xmlns="" id="{6B002C45-7BB8-49B1-ABA7-CFD239BB45EE}"/>
              </a:ext>
            </a:extLst>
          </p:cNvPr>
          <p:cNvSpPr/>
          <p:nvPr/>
        </p:nvSpPr>
        <p:spPr>
          <a:xfrm>
            <a:off x="1630559" y="852555"/>
            <a:ext cx="8686800" cy="173736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chemeClr val="tx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xmlns="" id="{3C417450-E4B6-4873-80F9-9AB301B22EE8}"/>
              </a:ext>
            </a:extLst>
          </p:cNvPr>
          <p:cNvSpPr/>
          <p:nvPr/>
        </p:nvSpPr>
        <p:spPr>
          <a:xfrm>
            <a:off x="1606444" y="5082251"/>
            <a:ext cx="8686800" cy="118872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xmlns="" id="{992ACFB1-6035-4581-AE3E-FF2D68DB64E9}"/>
              </a:ext>
            </a:extLst>
          </p:cNvPr>
          <p:cNvSpPr/>
          <p:nvPr/>
        </p:nvSpPr>
        <p:spPr>
          <a:xfrm>
            <a:off x="1606444" y="3891695"/>
            <a:ext cx="8686800" cy="118872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xmlns="" id="{8F013BD0-C1C0-4486-8CAF-DA866143A11E}"/>
              </a:ext>
            </a:extLst>
          </p:cNvPr>
          <p:cNvSpPr/>
          <p:nvPr/>
        </p:nvSpPr>
        <p:spPr>
          <a:xfrm>
            <a:off x="1731872" y="5212552"/>
            <a:ext cx="1554480" cy="960120"/>
          </a:xfrm>
          <a:prstGeom prst="rect">
            <a:avLst/>
          </a:prstGeom>
          <a:solidFill>
            <a:srgbClr val="D0DAE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Before you report, legal to originate, but FAR illegal to complete your entire trip</a:t>
            </a:r>
          </a:p>
          <a:p>
            <a:pPr algn="ctr"/>
            <a:r>
              <a:rPr lang="en-US" sz="800" kern="0" dirty="0">
                <a:solidFill>
                  <a:schemeClr val="tx1">
                    <a:lumMod val="75000"/>
                    <a:lumOff val="25000"/>
                  </a:schemeClr>
                </a:solidFill>
                <a:latin typeface="Arial" panose="020B0604020202020204" pitchFamily="34" charset="0"/>
                <a:cs typeface="Arial" panose="020B0604020202020204" pitchFamily="34" charset="0"/>
              </a:rPr>
              <a:t>(section 10.K.2)</a:t>
            </a:r>
          </a:p>
        </p:txBody>
      </p:sp>
      <p:sp>
        <p:nvSpPr>
          <p:cNvPr id="73" name="Rectangle 72">
            <a:extLst>
              <a:ext uri="{FF2B5EF4-FFF2-40B4-BE49-F238E27FC236}">
                <a16:creationId xmlns:a16="http://schemas.microsoft.com/office/drawing/2014/main" xmlns="" id="{0482C5B3-9DB6-4D5D-A4B2-EFCAC46E64D5}"/>
              </a:ext>
            </a:extLst>
          </p:cNvPr>
          <p:cNvSpPr/>
          <p:nvPr/>
        </p:nvSpPr>
        <p:spPr>
          <a:xfrm>
            <a:off x="1720872" y="4005995"/>
            <a:ext cx="1554480" cy="960120"/>
          </a:xfrm>
          <a:prstGeom prst="rect">
            <a:avLst/>
          </a:prstGeom>
          <a:solidFill>
            <a:srgbClr val="D0DAE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You become FAR illegal after originating your trip</a:t>
            </a:r>
          </a:p>
          <a:p>
            <a:pPr algn="ctr"/>
            <a:r>
              <a:rPr lang="en-US" sz="800" kern="0" dirty="0">
                <a:solidFill>
                  <a:schemeClr val="tx1">
                    <a:lumMod val="75000"/>
                    <a:lumOff val="25000"/>
                  </a:schemeClr>
                </a:solidFill>
                <a:latin typeface="Arial" panose="020B0604020202020204" pitchFamily="34" charset="0"/>
                <a:cs typeface="Arial" panose="020B0604020202020204" pitchFamily="34" charset="0"/>
              </a:rPr>
              <a:t>(section 10.K.3)</a:t>
            </a:r>
          </a:p>
        </p:txBody>
      </p:sp>
      <p:sp>
        <p:nvSpPr>
          <p:cNvPr id="47" name="Rectangle 46">
            <a:extLst>
              <a:ext uri="{FF2B5EF4-FFF2-40B4-BE49-F238E27FC236}">
                <a16:creationId xmlns:a16="http://schemas.microsoft.com/office/drawing/2014/main" xmlns="" id="{328C146C-4BF9-4F60-8025-83794217EF80}"/>
              </a:ext>
            </a:extLst>
          </p:cNvPr>
          <p:cNvSpPr/>
          <p:nvPr/>
        </p:nvSpPr>
        <p:spPr>
          <a:xfrm>
            <a:off x="3890771" y="5260359"/>
            <a:ext cx="3639580" cy="340727"/>
          </a:xfrm>
          <a:prstGeom prst="rect">
            <a:avLst/>
          </a:prstGeom>
          <a:ln/>
        </p:spPr>
        <p:style>
          <a:lnRef idx="2">
            <a:schemeClr val="accent1"/>
          </a:lnRef>
          <a:fillRef idx="1">
            <a:schemeClr val="lt1"/>
          </a:fillRef>
          <a:effectRef idx="0">
            <a:schemeClr val="accent1"/>
          </a:effectRef>
          <a:fontRef idx="minor">
            <a:schemeClr val="dk1"/>
          </a:fontRef>
        </p:style>
        <p:txBody>
          <a:bodyPr lIns="73152" tIns="73152" rIns="73152" bIns="73152" rtlCol="0" anchor="ctr"/>
          <a:lstStyle/>
          <a:p>
            <a:pPr algn="ctr"/>
            <a:r>
              <a:rPr lang="en-US" sz="900" kern="0" dirty="0">
                <a:solidFill>
                  <a:srgbClr val="0078D2"/>
                </a:solidFill>
                <a:latin typeface="Arial" panose="020B0604020202020204" pitchFamily="34" charset="0"/>
                <a:cs typeface="Arial" panose="020B0604020202020204" pitchFamily="34" charset="0"/>
              </a:rPr>
              <a:t>If trip passes back through base, will split off trip at latest point before you are illegal</a:t>
            </a:r>
          </a:p>
        </p:txBody>
      </p:sp>
      <p:sp>
        <p:nvSpPr>
          <p:cNvPr id="48" name="Rectangle 47">
            <a:extLst>
              <a:ext uri="{FF2B5EF4-FFF2-40B4-BE49-F238E27FC236}">
                <a16:creationId xmlns:a16="http://schemas.microsoft.com/office/drawing/2014/main" xmlns="" id="{5756D1C3-F458-4A84-8C7E-1FC499E5CC07}"/>
              </a:ext>
            </a:extLst>
          </p:cNvPr>
          <p:cNvSpPr/>
          <p:nvPr/>
        </p:nvSpPr>
        <p:spPr>
          <a:xfrm>
            <a:off x="3877055" y="5798063"/>
            <a:ext cx="3639580" cy="340727"/>
          </a:xfrm>
          <a:prstGeom prst="rect">
            <a:avLst/>
          </a:prstGeom>
          <a:ln/>
        </p:spPr>
        <p:style>
          <a:lnRef idx="2">
            <a:schemeClr val="accent1"/>
          </a:lnRef>
          <a:fillRef idx="1">
            <a:schemeClr val="lt1"/>
          </a:fillRef>
          <a:effectRef idx="0">
            <a:schemeClr val="accent1"/>
          </a:effectRef>
          <a:fontRef idx="minor">
            <a:schemeClr val="dk1"/>
          </a:fontRef>
        </p:style>
        <p:txBody>
          <a:bodyPr lIns="73152" tIns="73152" rIns="73152" bIns="73152" rtlCol="0" anchor="ctr"/>
          <a:lstStyle/>
          <a:p>
            <a:pPr algn="ctr"/>
            <a:r>
              <a:rPr lang="en-US" sz="900" kern="0" dirty="0">
                <a:solidFill>
                  <a:srgbClr val="0078D2"/>
                </a:solidFill>
                <a:latin typeface="Arial" panose="020B0604020202020204" pitchFamily="34" charset="0"/>
                <a:cs typeface="Arial" panose="020B0604020202020204" pitchFamily="34" charset="0"/>
              </a:rPr>
              <a:t>If  not passing back through base, will split off at point you become illegal &amp; deadhead you back to base</a:t>
            </a:r>
          </a:p>
        </p:txBody>
      </p:sp>
      <p:sp>
        <p:nvSpPr>
          <p:cNvPr id="56" name="Rectangle 55">
            <a:extLst>
              <a:ext uri="{FF2B5EF4-FFF2-40B4-BE49-F238E27FC236}">
                <a16:creationId xmlns:a16="http://schemas.microsoft.com/office/drawing/2014/main" xmlns="" id="{17A80AE2-2BDE-4ABD-9B87-9AA6E34992F7}"/>
              </a:ext>
            </a:extLst>
          </p:cNvPr>
          <p:cNvSpPr/>
          <p:nvPr/>
        </p:nvSpPr>
        <p:spPr>
          <a:xfrm>
            <a:off x="3884991" y="4093563"/>
            <a:ext cx="3639580" cy="340727"/>
          </a:xfrm>
          <a:prstGeom prst="rect">
            <a:avLst/>
          </a:prstGeom>
          <a:ln/>
        </p:spPr>
        <p:style>
          <a:lnRef idx="2">
            <a:schemeClr val="accent1"/>
          </a:lnRef>
          <a:fillRef idx="1">
            <a:schemeClr val="lt1"/>
          </a:fillRef>
          <a:effectRef idx="0">
            <a:schemeClr val="accent1"/>
          </a:effectRef>
          <a:fontRef idx="minor">
            <a:schemeClr val="dk1"/>
          </a:fontRef>
        </p:style>
        <p:txBody>
          <a:bodyPr lIns="73152" tIns="73152" rIns="73152" bIns="73152" rtlCol="0" anchor="ctr"/>
          <a:lstStyle/>
          <a:p>
            <a:pPr algn="ctr"/>
            <a:r>
              <a:rPr lang="en-US" sz="900" kern="0" dirty="0">
                <a:solidFill>
                  <a:srgbClr val="0078D2"/>
                </a:solidFill>
                <a:latin typeface="Arial" panose="020B0604020202020204" pitchFamily="34" charset="0"/>
                <a:cs typeface="Arial" panose="020B0604020202020204" pitchFamily="34" charset="0"/>
              </a:rPr>
              <a:t>If trip passes back through base, will split off trip at latest point before you are illegal</a:t>
            </a:r>
          </a:p>
        </p:txBody>
      </p:sp>
      <p:sp>
        <p:nvSpPr>
          <p:cNvPr id="57" name="Rectangle 56">
            <a:extLst>
              <a:ext uri="{FF2B5EF4-FFF2-40B4-BE49-F238E27FC236}">
                <a16:creationId xmlns:a16="http://schemas.microsoft.com/office/drawing/2014/main" xmlns="" id="{8428F23D-385E-4EB8-9688-F4A950342AED}"/>
              </a:ext>
            </a:extLst>
          </p:cNvPr>
          <p:cNvSpPr/>
          <p:nvPr/>
        </p:nvSpPr>
        <p:spPr>
          <a:xfrm>
            <a:off x="3868531" y="4552111"/>
            <a:ext cx="3639580" cy="340727"/>
          </a:xfrm>
          <a:prstGeom prst="rect">
            <a:avLst/>
          </a:prstGeom>
          <a:ln/>
        </p:spPr>
        <p:style>
          <a:lnRef idx="2">
            <a:schemeClr val="accent1"/>
          </a:lnRef>
          <a:fillRef idx="1">
            <a:schemeClr val="lt1"/>
          </a:fillRef>
          <a:effectRef idx="0">
            <a:schemeClr val="accent1"/>
          </a:effectRef>
          <a:fontRef idx="minor">
            <a:schemeClr val="dk1"/>
          </a:fontRef>
        </p:style>
        <p:txBody>
          <a:bodyPr lIns="73152" tIns="73152" rIns="73152" bIns="73152" rtlCol="0" anchor="ctr"/>
          <a:lstStyle/>
          <a:p>
            <a:pPr algn="ctr"/>
            <a:r>
              <a:rPr lang="en-US" sz="900" kern="0" dirty="0">
                <a:solidFill>
                  <a:srgbClr val="0078D2"/>
                </a:solidFill>
                <a:latin typeface="Arial" panose="020B0604020202020204" pitchFamily="34" charset="0"/>
                <a:cs typeface="Arial" panose="020B0604020202020204" pitchFamily="34" charset="0"/>
              </a:rPr>
              <a:t>If not passing back through base, will split off at point you become illegal &amp; deadhead you back to base</a:t>
            </a:r>
          </a:p>
        </p:txBody>
      </p:sp>
      <p:cxnSp>
        <p:nvCxnSpPr>
          <p:cNvPr id="59" name="Straight Arrow Connector 58">
            <a:extLst>
              <a:ext uri="{FF2B5EF4-FFF2-40B4-BE49-F238E27FC236}">
                <a16:creationId xmlns:a16="http://schemas.microsoft.com/office/drawing/2014/main" xmlns="" id="{79893FE0-AD23-4D3E-B8BE-D48BA0765602}"/>
              </a:ext>
            </a:extLst>
          </p:cNvPr>
          <p:cNvCxnSpPr>
            <a:cxnSpLocks/>
          </p:cNvCxnSpPr>
          <p:nvPr/>
        </p:nvCxnSpPr>
        <p:spPr>
          <a:xfrm>
            <a:off x="3368131" y="1492645"/>
            <a:ext cx="1614127" cy="0"/>
          </a:xfrm>
          <a:prstGeom prst="straightConnector1">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xmlns="" id="{8AC53C8A-A99F-4498-8E19-D52A611872C2}"/>
              </a:ext>
            </a:extLst>
          </p:cNvPr>
          <p:cNvSpPr/>
          <p:nvPr/>
        </p:nvSpPr>
        <p:spPr>
          <a:xfrm>
            <a:off x="1633751" y="3199167"/>
            <a:ext cx="8686800" cy="621792"/>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chemeClr val="tx1"/>
              </a:solidFill>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xmlns="" id="{66F41F05-7D91-419D-B35D-568FC704F2E3}"/>
              </a:ext>
            </a:extLst>
          </p:cNvPr>
          <p:cNvSpPr/>
          <p:nvPr/>
        </p:nvSpPr>
        <p:spPr>
          <a:xfrm>
            <a:off x="1704039" y="3303900"/>
            <a:ext cx="1554480" cy="457200"/>
          </a:xfrm>
          <a:prstGeom prst="rect">
            <a:avLst/>
          </a:prstGeom>
          <a:solidFill>
            <a:srgbClr val="D0DAE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Two trips overlap </a:t>
            </a:r>
          </a:p>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(direct conflict)</a:t>
            </a:r>
          </a:p>
        </p:txBody>
      </p:sp>
      <p:sp>
        <p:nvSpPr>
          <p:cNvPr id="85" name="Flowchart: Process 84">
            <a:extLst>
              <a:ext uri="{FF2B5EF4-FFF2-40B4-BE49-F238E27FC236}">
                <a16:creationId xmlns:a16="http://schemas.microsoft.com/office/drawing/2014/main" xmlns="" id="{29B03E32-AA93-4B91-AC9C-CD64F9B7F5E3}"/>
              </a:ext>
            </a:extLst>
          </p:cNvPr>
          <p:cNvSpPr/>
          <p:nvPr/>
        </p:nvSpPr>
        <p:spPr>
          <a:xfrm>
            <a:off x="3868529" y="3384367"/>
            <a:ext cx="3657600" cy="338328"/>
          </a:xfrm>
          <a:prstGeom prst="flowChartProcess">
            <a:avLst/>
          </a:prstGeom>
          <a:ln/>
        </p:spPr>
        <p:style>
          <a:lnRef idx="2">
            <a:schemeClr val="accent1"/>
          </a:lnRef>
          <a:fillRef idx="1">
            <a:schemeClr val="lt1"/>
          </a:fillRef>
          <a:effectRef idx="0">
            <a:schemeClr val="accent1"/>
          </a:effectRef>
          <a:fontRef idx="minor">
            <a:schemeClr val="dk1"/>
          </a:fontRef>
        </p:style>
        <p:txBody>
          <a:bodyPr lIns="73152" tIns="73152" rIns="73152" bIns="73152" rtlCol="0" anchor="ctr"/>
          <a:lstStyle/>
          <a:p>
            <a:pPr algn="ctr"/>
            <a:r>
              <a:rPr lang="en-US" sz="900" kern="0" dirty="0">
                <a:solidFill>
                  <a:srgbClr val="0070C0"/>
                </a:solidFill>
                <a:latin typeface="Arial" panose="020B0604020202020204" pitchFamily="34" charset="0"/>
                <a:cs typeface="Arial" panose="020B0604020202020204" pitchFamily="34" charset="0"/>
              </a:rPr>
              <a:t>Paid hours are based on the </a:t>
            </a:r>
            <a:r>
              <a:rPr lang="en-US" sz="900" i="1" kern="0" dirty="0">
                <a:solidFill>
                  <a:srgbClr val="0070C0"/>
                </a:solidFill>
                <a:latin typeface="Arial" panose="020B0604020202020204" pitchFamily="34" charset="0"/>
                <a:cs typeface="Arial" panose="020B0604020202020204" pitchFamily="34" charset="0"/>
              </a:rPr>
              <a:t>combined </a:t>
            </a:r>
            <a:r>
              <a:rPr lang="en-US" sz="900" kern="0" dirty="0">
                <a:solidFill>
                  <a:srgbClr val="0070C0"/>
                </a:solidFill>
                <a:latin typeface="Arial" panose="020B0604020202020204" pitchFamily="34" charset="0"/>
                <a:cs typeface="Arial" panose="020B0604020202020204" pitchFamily="34" charset="0"/>
              </a:rPr>
              <a:t>value of both </a:t>
            </a:r>
            <a:r>
              <a:rPr lang="en-US" sz="900" i="1" kern="0" dirty="0">
                <a:solidFill>
                  <a:srgbClr val="0070C0"/>
                </a:solidFill>
                <a:latin typeface="Arial" panose="020B0604020202020204" pitchFamily="34" charset="0"/>
                <a:cs typeface="Arial" panose="020B0604020202020204" pitchFamily="34" charset="0"/>
              </a:rPr>
              <a:t>scheduled</a:t>
            </a:r>
            <a:r>
              <a:rPr lang="en-US" sz="900" kern="0" dirty="0">
                <a:solidFill>
                  <a:srgbClr val="0070C0"/>
                </a:solidFill>
                <a:latin typeface="Arial" panose="020B0604020202020204" pitchFamily="34" charset="0"/>
                <a:cs typeface="Arial" panose="020B0604020202020204" pitchFamily="34" charset="0"/>
              </a:rPr>
              <a:t> trips</a:t>
            </a:r>
          </a:p>
        </p:txBody>
      </p:sp>
      <p:sp>
        <p:nvSpPr>
          <p:cNvPr id="86" name="Flowchart: Alternate Process 85">
            <a:extLst>
              <a:ext uri="{FF2B5EF4-FFF2-40B4-BE49-F238E27FC236}">
                <a16:creationId xmlns:a16="http://schemas.microsoft.com/office/drawing/2014/main" xmlns="" id="{FACED43E-D09F-4F99-AEA9-093A49537739}"/>
              </a:ext>
            </a:extLst>
          </p:cNvPr>
          <p:cNvSpPr/>
          <p:nvPr/>
        </p:nvSpPr>
        <p:spPr>
          <a:xfrm>
            <a:off x="8016251" y="3377051"/>
            <a:ext cx="1097280" cy="274320"/>
          </a:xfrm>
          <a:prstGeom prst="flowChartAlternateProcess">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p>
        </p:txBody>
      </p:sp>
      <p:sp>
        <p:nvSpPr>
          <p:cNvPr id="88" name="Rectangle 87">
            <a:extLst>
              <a:ext uri="{FF2B5EF4-FFF2-40B4-BE49-F238E27FC236}">
                <a16:creationId xmlns:a16="http://schemas.microsoft.com/office/drawing/2014/main" xmlns="" id="{B90B9AFB-81E8-4F1B-98C2-C62A21F700EB}"/>
              </a:ext>
            </a:extLst>
          </p:cNvPr>
          <p:cNvSpPr/>
          <p:nvPr/>
        </p:nvSpPr>
        <p:spPr>
          <a:xfrm>
            <a:off x="1732675" y="1041451"/>
            <a:ext cx="1554480" cy="960120"/>
          </a:xfrm>
          <a:prstGeom prst="rect">
            <a:avLst/>
          </a:prstGeom>
          <a:solidFill>
            <a:srgbClr val="D0DAE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FAR illegal to originate next trip because current trip runs late</a:t>
            </a:r>
          </a:p>
          <a:p>
            <a:pPr algn="ctr"/>
            <a:r>
              <a:rPr lang="en-US" sz="800" kern="0" dirty="0">
                <a:solidFill>
                  <a:schemeClr val="tx1">
                    <a:lumMod val="75000"/>
                    <a:lumOff val="25000"/>
                  </a:schemeClr>
                </a:solidFill>
                <a:latin typeface="Arial" panose="020B0604020202020204" pitchFamily="34" charset="0"/>
                <a:cs typeface="Arial" panose="020B0604020202020204" pitchFamily="34" charset="0"/>
              </a:rPr>
              <a:t>(section 10.K.1)</a:t>
            </a:r>
          </a:p>
        </p:txBody>
      </p:sp>
      <p:sp>
        <p:nvSpPr>
          <p:cNvPr id="92" name="Rectangle 91">
            <a:extLst>
              <a:ext uri="{FF2B5EF4-FFF2-40B4-BE49-F238E27FC236}">
                <a16:creationId xmlns:a16="http://schemas.microsoft.com/office/drawing/2014/main" xmlns="" id="{AB0709F6-CC0D-4692-B070-EFA65F1FDF43}"/>
              </a:ext>
            </a:extLst>
          </p:cNvPr>
          <p:cNvSpPr/>
          <p:nvPr/>
        </p:nvSpPr>
        <p:spPr>
          <a:xfrm>
            <a:off x="4168451" y="901135"/>
            <a:ext cx="2926080" cy="355564"/>
          </a:xfrm>
          <a:prstGeom prst="rect">
            <a:avLst/>
          </a:prstGeom>
          <a:ln/>
        </p:spPr>
        <p:style>
          <a:lnRef idx="2">
            <a:schemeClr val="accent1"/>
          </a:lnRef>
          <a:fillRef idx="1">
            <a:schemeClr val="lt1"/>
          </a:fillRef>
          <a:effectRef idx="0">
            <a:schemeClr val="accent1"/>
          </a:effectRef>
          <a:fontRef idx="minor">
            <a:schemeClr val="dk1"/>
          </a:fontRef>
        </p:style>
        <p:txBody>
          <a:bodyPr lIns="73152" tIns="73152" rIns="73152" bIns="73152" rtlCol="0" anchor="ctr"/>
          <a:lstStyle/>
          <a:p>
            <a:pPr algn="ctr"/>
            <a:r>
              <a:rPr lang="en-US" sz="900" kern="0" dirty="0">
                <a:solidFill>
                  <a:srgbClr val="0078D2"/>
                </a:solidFill>
                <a:latin typeface="Arial" panose="020B0604020202020204" pitchFamily="34" charset="0"/>
                <a:cs typeface="Arial" panose="020B0604020202020204" pitchFamily="34" charset="0"/>
              </a:rPr>
              <a:t>Join next trip at point you become FAR legal (split on)</a:t>
            </a:r>
          </a:p>
        </p:txBody>
      </p:sp>
      <p:sp>
        <p:nvSpPr>
          <p:cNvPr id="93" name="Rectangle 92">
            <a:extLst>
              <a:ext uri="{FF2B5EF4-FFF2-40B4-BE49-F238E27FC236}">
                <a16:creationId xmlns:a16="http://schemas.microsoft.com/office/drawing/2014/main" xmlns="" id="{62A93341-CA9B-46F3-89ED-80D51057848C}"/>
              </a:ext>
            </a:extLst>
          </p:cNvPr>
          <p:cNvSpPr/>
          <p:nvPr/>
        </p:nvSpPr>
        <p:spPr>
          <a:xfrm>
            <a:off x="4982255" y="1356960"/>
            <a:ext cx="2103120" cy="228600"/>
          </a:xfrm>
          <a:prstGeom prst="rect">
            <a:avLst/>
          </a:prstGeom>
          <a:ln/>
        </p:spPr>
        <p:style>
          <a:lnRef idx="2">
            <a:schemeClr val="accent1"/>
          </a:lnRef>
          <a:fillRef idx="1">
            <a:schemeClr val="lt1"/>
          </a:fillRef>
          <a:effectRef idx="0">
            <a:schemeClr val="accent1"/>
          </a:effectRef>
          <a:fontRef idx="minor">
            <a:schemeClr val="dk1"/>
          </a:fontRef>
        </p:style>
        <p:txBody>
          <a:bodyPr lIns="73152" tIns="73152" rIns="73152" bIns="73152" rtlCol="0" anchor="ctr"/>
          <a:lstStyle/>
          <a:p>
            <a:pPr algn="ctr"/>
            <a:r>
              <a:rPr lang="en-US" sz="900" kern="0" dirty="0">
                <a:solidFill>
                  <a:srgbClr val="0078D2"/>
                </a:solidFill>
                <a:latin typeface="Arial" panose="020B0604020202020204" pitchFamily="34" charset="0"/>
                <a:cs typeface="Arial" panose="020B0604020202020204" pitchFamily="34" charset="0"/>
              </a:rPr>
              <a:t>Impractical to split on</a:t>
            </a:r>
          </a:p>
        </p:txBody>
      </p:sp>
      <p:sp>
        <p:nvSpPr>
          <p:cNvPr id="94" name="Rectangle 93">
            <a:extLst>
              <a:ext uri="{FF2B5EF4-FFF2-40B4-BE49-F238E27FC236}">
                <a16:creationId xmlns:a16="http://schemas.microsoft.com/office/drawing/2014/main" xmlns="" id="{E42D294E-DE3D-472A-9129-7361DDFFF150}"/>
              </a:ext>
            </a:extLst>
          </p:cNvPr>
          <p:cNvSpPr/>
          <p:nvPr/>
        </p:nvSpPr>
        <p:spPr>
          <a:xfrm>
            <a:off x="5265731" y="1741011"/>
            <a:ext cx="1828800" cy="228600"/>
          </a:xfrm>
          <a:prstGeom prst="rect">
            <a:avLst/>
          </a:prstGeom>
          <a:ln/>
        </p:spPr>
        <p:style>
          <a:lnRef idx="2">
            <a:schemeClr val="accent1"/>
          </a:lnRef>
          <a:fillRef idx="1">
            <a:schemeClr val="lt1"/>
          </a:fillRef>
          <a:effectRef idx="0">
            <a:schemeClr val="accent1"/>
          </a:effectRef>
          <a:fontRef idx="minor">
            <a:schemeClr val="dk1"/>
          </a:fontRef>
        </p:style>
        <p:txBody>
          <a:bodyPr lIns="73152" tIns="73152" rIns="73152" bIns="73152" rtlCol="0" anchor="ctr"/>
          <a:lstStyle/>
          <a:p>
            <a:pPr algn="ctr"/>
            <a:r>
              <a:rPr lang="en-US" sz="900" kern="0" dirty="0">
                <a:solidFill>
                  <a:srgbClr val="0078D2"/>
                </a:solidFill>
                <a:latin typeface="Arial" panose="020B0604020202020204" pitchFamily="34" charset="0"/>
                <a:cs typeface="Arial" panose="020B0604020202020204" pitchFamily="34" charset="0"/>
              </a:rPr>
              <a:t>Decline split on</a:t>
            </a:r>
          </a:p>
        </p:txBody>
      </p:sp>
      <p:cxnSp>
        <p:nvCxnSpPr>
          <p:cNvPr id="96" name="Connector: Elbow 3">
            <a:extLst>
              <a:ext uri="{FF2B5EF4-FFF2-40B4-BE49-F238E27FC236}">
                <a16:creationId xmlns:a16="http://schemas.microsoft.com/office/drawing/2014/main" xmlns="" id="{8DE509E4-6044-4396-997C-61704D0FBE20}"/>
              </a:ext>
            </a:extLst>
          </p:cNvPr>
          <p:cNvCxnSpPr>
            <a:cxnSpLocks/>
          </p:cNvCxnSpPr>
          <p:nvPr/>
        </p:nvCxnSpPr>
        <p:spPr>
          <a:xfrm flipV="1">
            <a:off x="3292433" y="1041451"/>
            <a:ext cx="876019" cy="443848"/>
          </a:xfrm>
          <a:prstGeom prst="bentConnector3">
            <a:avLst>
              <a:gd name="adj1" fmla="val 50000"/>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95" name="Flowchart: Alternate Process 94">
            <a:extLst>
              <a:ext uri="{FF2B5EF4-FFF2-40B4-BE49-F238E27FC236}">
                <a16:creationId xmlns:a16="http://schemas.microsoft.com/office/drawing/2014/main" xmlns="" id="{FACED43E-D09F-4F99-AEA9-093A49537739}"/>
              </a:ext>
            </a:extLst>
          </p:cNvPr>
          <p:cNvSpPr/>
          <p:nvPr/>
        </p:nvSpPr>
        <p:spPr>
          <a:xfrm>
            <a:off x="8169040" y="1569499"/>
            <a:ext cx="1828800" cy="707352"/>
          </a:xfrm>
          <a:prstGeom prst="flowChartAlternateProcess">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900" b="1" kern="0" dirty="0">
                <a:solidFill>
                  <a:schemeClr val="tx1">
                    <a:lumMod val="75000"/>
                    <a:lumOff val="25000"/>
                  </a:schemeClr>
                </a:solidFill>
                <a:latin typeface="Arial" panose="020B0604020202020204" pitchFamily="34" charset="0"/>
                <a:cs typeface="Arial" panose="020B0604020202020204" pitchFamily="34" charset="0"/>
              </a:rPr>
              <a:t>Pay protected, including rigs,  until you could have been split back onto the trip</a:t>
            </a:r>
            <a:r>
              <a:rPr lang="en-US" sz="900" kern="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99" name="Flowchart: Alternate Process 98">
            <a:extLst>
              <a:ext uri="{FF2B5EF4-FFF2-40B4-BE49-F238E27FC236}">
                <a16:creationId xmlns:a16="http://schemas.microsoft.com/office/drawing/2014/main" xmlns="" id="{FACED43E-D09F-4F99-AEA9-093A49537739}"/>
              </a:ext>
            </a:extLst>
          </p:cNvPr>
          <p:cNvSpPr/>
          <p:nvPr/>
        </p:nvSpPr>
        <p:spPr>
          <a:xfrm>
            <a:off x="8012047" y="957069"/>
            <a:ext cx="1097280" cy="274320"/>
          </a:xfrm>
          <a:prstGeom prst="flowChartAlternateProcess">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p>
        </p:txBody>
      </p:sp>
      <p:cxnSp>
        <p:nvCxnSpPr>
          <p:cNvPr id="100" name="Straight Arrow Connector 99"/>
          <p:cNvCxnSpPr/>
          <p:nvPr/>
        </p:nvCxnSpPr>
        <p:spPr>
          <a:xfrm>
            <a:off x="7094532" y="1455587"/>
            <a:ext cx="6941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7094532" y="1892802"/>
            <a:ext cx="65288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7094531" y="1091104"/>
            <a:ext cx="703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Connector: Elbow 50">
            <a:extLst>
              <a:ext uri="{FF2B5EF4-FFF2-40B4-BE49-F238E27FC236}">
                <a16:creationId xmlns:a16="http://schemas.microsoft.com/office/drawing/2014/main" xmlns="" id="{D1C91C64-6B85-4007-9F5C-574788137E7A}"/>
              </a:ext>
            </a:extLst>
          </p:cNvPr>
          <p:cNvCxnSpPr>
            <a:cxnSpLocks/>
          </p:cNvCxnSpPr>
          <p:nvPr/>
        </p:nvCxnSpPr>
        <p:spPr>
          <a:xfrm>
            <a:off x="3292439" y="1485300"/>
            <a:ext cx="1973295" cy="370013"/>
          </a:xfrm>
          <a:prstGeom prst="bentConnector3">
            <a:avLst>
              <a:gd name="adj1" fmla="val 50000"/>
            </a:avLst>
          </a:prstGeom>
          <a:ln w="9525">
            <a:solidFill>
              <a:schemeClr val="accent3"/>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xmlns="" id="{8AC53C8A-A99F-4498-8E19-D52A611872C2}"/>
              </a:ext>
            </a:extLst>
          </p:cNvPr>
          <p:cNvSpPr/>
          <p:nvPr/>
        </p:nvSpPr>
        <p:spPr>
          <a:xfrm>
            <a:off x="1620859" y="2584091"/>
            <a:ext cx="8686800" cy="621792"/>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chemeClr val="tx1"/>
              </a:solidFill>
              <a:latin typeface="Arial" panose="020B0604020202020204" pitchFamily="34" charset="0"/>
              <a:cs typeface="Arial" panose="020B0604020202020204" pitchFamily="34" charset="0"/>
            </a:endParaRPr>
          </a:p>
        </p:txBody>
      </p:sp>
      <p:sp>
        <p:nvSpPr>
          <p:cNvPr id="110" name="Rectangle 109">
            <a:extLst>
              <a:ext uri="{FF2B5EF4-FFF2-40B4-BE49-F238E27FC236}">
                <a16:creationId xmlns:a16="http://schemas.microsoft.com/office/drawing/2014/main" xmlns="" id="{66F41F05-7D91-419D-B35D-568FC704F2E3}"/>
              </a:ext>
            </a:extLst>
          </p:cNvPr>
          <p:cNvSpPr/>
          <p:nvPr/>
        </p:nvSpPr>
        <p:spPr>
          <a:xfrm>
            <a:off x="1704039" y="2632431"/>
            <a:ext cx="1554480" cy="457200"/>
          </a:xfrm>
          <a:prstGeom prst="rect">
            <a:avLst/>
          </a:prstGeom>
          <a:solidFill>
            <a:srgbClr val="D0DAE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Two trips with no overlap but FAR illegal</a:t>
            </a:r>
          </a:p>
        </p:txBody>
      </p:sp>
      <p:sp>
        <p:nvSpPr>
          <p:cNvPr id="114" name="Flowchart: Alternate Process 113">
            <a:extLst>
              <a:ext uri="{FF2B5EF4-FFF2-40B4-BE49-F238E27FC236}">
                <a16:creationId xmlns:a16="http://schemas.microsoft.com/office/drawing/2014/main" xmlns="" id="{FACED43E-D09F-4F99-AEA9-093A49537739}"/>
              </a:ext>
            </a:extLst>
          </p:cNvPr>
          <p:cNvSpPr/>
          <p:nvPr/>
        </p:nvSpPr>
        <p:spPr>
          <a:xfrm>
            <a:off x="8004065" y="2800975"/>
            <a:ext cx="1097280" cy="274320"/>
          </a:xfrm>
          <a:prstGeom prst="flowChartAlternateProcess">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p>
        </p:txBody>
      </p:sp>
      <p:sp>
        <p:nvSpPr>
          <p:cNvPr id="117" name="Flowchart: Process 116">
            <a:extLst>
              <a:ext uri="{FF2B5EF4-FFF2-40B4-BE49-F238E27FC236}">
                <a16:creationId xmlns:a16="http://schemas.microsoft.com/office/drawing/2014/main" xmlns="" id="{29B03E32-AA93-4B91-AC9C-CD64F9B7F5E3}"/>
              </a:ext>
            </a:extLst>
          </p:cNvPr>
          <p:cNvSpPr/>
          <p:nvPr/>
        </p:nvSpPr>
        <p:spPr>
          <a:xfrm>
            <a:off x="3868511" y="2716307"/>
            <a:ext cx="3657600" cy="338328"/>
          </a:xfrm>
          <a:prstGeom prst="flowChartProcess">
            <a:avLst/>
          </a:prstGeom>
          <a:ln/>
        </p:spPr>
        <p:style>
          <a:lnRef idx="2">
            <a:schemeClr val="accent1"/>
          </a:lnRef>
          <a:fillRef idx="1">
            <a:schemeClr val="lt1"/>
          </a:fillRef>
          <a:effectRef idx="0">
            <a:schemeClr val="accent1"/>
          </a:effectRef>
          <a:fontRef idx="minor">
            <a:schemeClr val="dk1"/>
          </a:fontRef>
        </p:style>
        <p:txBody>
          <a:bodyPr lIns="73152" tIns="73152" rIns="73152" bIns="73152" rtlCol="0" anchor="ctr"/>
          <a:lstStyle/>
          <a:p>
            <a:pPr algn="ctr"/>
            <a:r>
              <a:rPr lang="en-US" sz="900" kern="0" dirty="0">
                <a:solidFill>
                  <a:srgbClr val="0070C0"/>
                </a:solidFill>
                <a:latin typeface="Arial" panose="020B0604020202020204" pitchFamily="34" charset="0"/>
                <a:cs typeface="Arial" panose="020B0604020202020204" pitchFamily="34" charset="0"/>
              </a:rPr>
              <a:t>Paid the greater of scheduled or actual hours of the first trip plus the value of the second trip</a:t>
            </a:r>
          </a:p>
        </p:txBody>
      </p:sp>
      <p:sp>
        <p:nvSpPr>
          <p:cNvPr id="53" name="Freeform 52"/>
          <p:cNvSpPr>
            <a:spLocks noChangeAspect="1"/>
          </p:cNvSpPr>
          <p:nvPr/>
        </p:nvSpPr>
        <p:spPr>
          <a:xfrm>
            <a:off x="7878075" y="923087"/>
            <a:ext cx="267948" cy="254000"/>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2" name="Flowchart: Alternate Process 61">
            <a:extLst>
              <a:ext uri="{FF2B5EF4-FFF2-40B4-BE49-F238E27FC236}">
                <a16:creationId xmlns:a16="http://schemas.microsoft.com/office/drawing/2014/main" xmlns="" id="{FACED43E-D09F-4F99-AEA9-093A49537739}"/>
              </a:ext>
            </a:extLst>
          </p:cNvPr>
          <p:cNvSpPr/>
          <p:nvPr/>
        </p:nvSpPr>
        <p:spPr>
          <a:xfrm>
            <a:off x="8017243" y="1318427"/>
            <a:ext cx="1097280" cy="274320"/>
          </a:xfrm>
          <a:prstGeom prst="flowChartAlternateProcess">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p>
        </p:txBody>
      </p:sp>
      <p:sp>
        <p:nvSpPr>
          <p:cNvPr id="54" name="Freeform 53"/>
          <p:cNvSpPr>
            <a:spLocks noChangeAspect="1"/>
          </p:cNvSpPr>
          <p:nvPr/>
        </p:nvSpPr>
        <p:spPr>
          <a:xfrm>
            <a:off x="7847367" y="1286595"/>
            <a:ext cx="267948" cy="254000"/>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TextBox 35"/>
          <p:cNvSpPr txBox="1"/>
          <p:nvPr/>
        </p:nvSpPr>
        <p:spPr>
          <a:xfrm>
            <a:off x="2990720" y="2037858"/>
            <a:ext cx="7406640" cy="507831"/>
          </a:xfrm>
          <a:prstGeom prst="rect">
            <a:avLst/>
          </a:prstGeom>
          <a:noFill/>
        </p:spPr>
        <p:txBody>
          <a:bodyPr wrap="square" rtlCol="0">
            <a:spAutoFit/>
          </a:bodyPr>
          <a:lstStyle/>
          <a:p>
            <a:r>
              <a:rPr lang="en-US" sz="900" kern="0" dirty="0">
                <a:solidFill>
                  <a:schemeClr val="tx1">
                    <a:lumMod val="75000"/>
                    <a:lumOff val="25000"/>
                  </a:schemeClr>
                </a:solidFill>
                <a:latin typeface="Arial" panose="020B0604020202020204" pitchFamily="34" charset="0"/>
                <a:cs typeface="Arial" panose="020B0604020202020204" pitchFamily="34" charset="0"/>
              </a:rPr>
              <a:t>FAR (vs. contractual) legalities come into play</a:t>
            </a:r>
          </a:p>
          <a:p>
            <a:r>
              <a:rPr lang="en-US" sz="900" kern="0" dirty="0">
                <a:solidFill>
                  <a:schemeClr val="tx1">
                    <a:lumMod val="75000"/>
                    <a:lumOff val="25000"/>
                  </a:schemeClr>
                </a:solidFill>
                <a:latin typeface="Arial" panose="020B0604020202020204" pitchFamily="34" charset="0"/>
                <a:cs typeface="Arial" panose="020B0604020202020204" pitchFamily="34" charset="0"/>
              </a:rPr>
              <a:t>You can be split back on/off your trip already in progress</a:t>
            </a:r>
          </a:p>
          <a:p>
            <a:r>
              <a:rPr lang="en-US" sz="900" kern="0" dirty="0">
                <a:solidFill>
                  <a:schemeClr val="tx1">
                    <a:lumMod val="75000"/>
                    <a:lumOff val="25000"/>
                  </a:schemeClr>
                </a:solidFill>
                <a:latin typeface="Arial" panose="020B0604020202020204" pitchFamily="34" charset="0"/>
                <a:cs typeface="Arial" panose="020B0604020202020204" pitchFamily="34" charset="0"/>
              </a:rPr>
              <a:t>If you want your contractual rest, please call Crew Scheduling after the completion of your late arriving trip or it’s assumed you’re waiving it</a:t>
            </a:r>
          </a:p>
        </p:txBody>
      </p:sp>
      <p:sp>
        <p:nvSpPr>
          <p:cNvPr id="108" name="Flowchart: Alternate Process 107">
            <a:extLst>
              <a:ext uri="{FF2B5EF4-FFF2-40B4-BE49-F238E27FC236}">
                <a16:creationId xmlns:a16="http://schemas.microsoft.com/office/drawing/2014/main" xmlns="" id="{FACED43E-D09F-4F99-AEA9-093A49537739}"/>
              </a:ext>
            </a:extLst>
          </p:cNvPr>
          <p:cNvSpPr/>
          <p:nvPr/>
        </p:nvSpPr>
        <p:spPr>
          <a:xfrm>
            <a:off x="8032715" y="5324207"/>
            <a:ext cx="1097280" cy="274320"/>
          </a:xfrm>
          <a:prstGeom prst="flowChartAlternateProcess">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p>
        </p:txBody>
      </p:sp>
      <p:sp>
        <p:nvSpPr>
          <p:cNvPr id="104" name="Freeform 103"/>
          <p:cNvSpPr>
            <a:spLocks noChangeAspect="1"/>
          </p:cNvSpPr>
          <p:nvPr/>
        </p:nvSpPr>
        <p:spPr>
          <a:xfrm>
            <a:off x="7847367" y="5260355"/>
            <a:ext cx="267948" cy="254000"/>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7" name="Flowchart: Alternate Process 106">
            <a:extLst>
              <a:ext uri="{FF2B5EF4-FFF2-40B4-BE49-F238E27FC236}">
                <a16:creationId xmlns:a16="http://schemas.microsoft.com/office/drawing/2014/main" xmlns="" id="{FACED43E-D09F-4F99-AEA9-093A49537739}"/>
              </a:ext>
            </a:extLst>
          </p:cNvPr>
          <p:cNvSpPr/>
          <p:nvPr/>
        </p:nvSpPr>
        <p:spPr>
          <a:xfrm>
            <a:off x="8032715" y="5805517"/>
            <a:ext cx="1097280" cy="274320"/>
          </a:xfrm>
          <a:prstGeom prst="flowChartAlternateProcess">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p>
        </p:txBody>
      </p:sp>
      <p:sp>
        <p:nvSpPr>
          <p:cNvPr id="105" name="Freeform 104"/>
          <p:cNvSpPr>
            <a:spLocks noChangeAspect="1"/>
          </p:cNvSpPr>
          <p:nvPr/>
        </p:nvSpPr>
        <p:spPr>
          <a:xfrm>
            <a:off x="7847367" y="5779132"/>
            <a:ext cx="267948" cy="254000"/>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9" name="Flowchart: Alternate Process 118">
            <a:extLst>
              <a:ext uri="{FF2B5EF4-FFF2-40B4-BE49-F238E27FC236}">
                <a16:creationId xmlns:a16="http://schemas.microsoft.com/office/drawing/2014/main" xmlns="" id="{FACED43E-D09F-4F99-AEA9-093A49537739}"/>
              </a:ext>
            </a:extLst>
          </p:cNvPr>
          <p:cNvSpPr/>
          <p:nvPr/>
        </p:nvSpPr>
        <p:spPr>
          <a:xfrm>
            <a:off x="8016251" y="4618515"/>
            <a:ext cx="1097280" cy="274320"/>
          </a:xfrm>
          <a:prstGeom prst="flowChartAlternateProcess">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p>
        </p:txBody>
      </p:sp>
      <p:sp>
        <p:nvSpPr>
          <p:cNvPr id="118" name="Flowchart: Alternate Process 117">
            <a:extLst>
              <a:ext uri="{FF2B5EF4-FFF2-40B4-BE49-F238E27FC236}">
                <a16:creationId xmlns:a16="http://schemas.microsoft.com/office/drawing/2014/main" xmlns="" id="{FACED43E-D09F-4F99-AEA9-093A49537739}"/>
              </a:ext>
            </a:extLst>
          </p:cNvPr>
          <p:cNvSpPr/>
          <p:nvPr/>
        </p:nvSpPr>
        <p:spPr>
          <a:xfrm>
            <a:off x="8015885" y="4122245"/>
            <a:ext cx="1097280" cy="274320"/>
          </a:xfrm>
          <a:prstGeom prst="flowChartAlternateProcess">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p>
        </p:txBody>
      </p:sp>
      <p:sp>
        <p:nvSpPr>
          <p:cNvPr id="111" name="Freeform 110"/>
          <p:cNvSpPr>
            <a:spLocks noChangeAspect="1"/>
          </p:cNvSpPr>
          <p:nvPr/>
        </p:nvSpPr>
        <p:spPr>
          <a:xfrm>
            <a:off x="7841407" y="4115999"/>
            <a:ext cx="267948" cy="254000"/>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6" name="Freeform 115"/>
          <p:cNvSpPr>
            <a:spLocks noChangeAspect="1"/>
          </p:cNvSpPr>
          <p:nvPr/>
        </p:nvSpPr>
        <p:spPr>
          <a:xfrm>
            <a:off x="7841407" y="4595985"/>
            <a:ext cx="267948" cy="254000"/>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0" name="Freeform 119"/>
          <p:cNvSpPr>
            <a:spLocks noChangeAspect="1"/>
          </p:cNvSpPr>
          <p:nvPr/>
        </p:nvSpPr>
        <p:spPr>
          <a:xfrm>
            <a:off x="7846051" y="2751756"/>
            <a:ext cx="267948" cy="254000"/>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21" name="Freeform 120"/>
          <p:cNvSpPr>
            <a:spLocks noChangeAspect="1"/>
          </p:cNvSpPr>
          <p:nvPr/>
        </p:nvSpPr>
        <p:spPr>
          <a:xfrm>
            <a:off x="7847367" y="3353480"/>
            <a:ext cx="267948" cy="254000"/>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8" name="TextBox 37"/>
          <p:cNvSpPr txBox="1"/>
          <p:nvPr/>
        </p:nvSpPr>
        <p:spPr>
          <a:xfrm>
            <a:off x="1950095" y="2046019"/>
            <a:ext cx="1188720" cy="230832"/>
          </a:xfrm>
          <a:prstGeom prst="rect">
            <a:avLst/>
          </a:prstGeom>
          <a:noFill/>
        </p:spPr>
        <p:txBody>
          <a:bodyPr wrap="square" rtlCol="0">
            <a:spAutoFit/>
          </a:bodyPr>
          <a:lstStyle/>
          <a:p>
            <a:r>
              <a:rPr lang="en-US" sz="900" b="1" kern="0" dirty="0">
                <a:solidFill>
                  <a:srgbClr val="0078D2"/>
                </a:solidFill>
                <a:latin typeface="Arial" panose="020B0604020202020204" pitchFamily="34" charset="0"/>
                <a:cs typeface="Arial" panose="020B0604020202020204" pitchFamily="34" charset="0"/>
              </a:rPr>
              <a:t>What’s changing?</a:t>
            </a:r>
          </a:p>
        </p:txBody>
      </p:sp>
      <p:cxnSp>
        <p:nvCxnSpPr>
          <p:cNvPr id="3" name="Elbow Connector 2"/>
          <p:cNvCxnSpPr/>
          <p:nvPr/>
        </p:nvCxnSpPr>
        <p:spPr>
          <a:xfrm flipV="1">
            <a:off x="3293534" y="5448167"/>
            <a:ext cx="588788" cy="152360"/>
          </a:xfrm>
          <a:prstGeom prst="bentConnector3">
            <a:avLst>
              <a:gd name="adj1" fmla="val 48706"/>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Elbow Connector 4"/>
          <p:cNvCxnSpPr/>
          <p:nvPr/>
        </p:nvCxnSpPr>
        <p:spPr>
          <a:xfrm>
            <a:off x="3294561" y="5606002"/>
            <a:ext cx="573953" cy="376276"/>
          </a:xfrm>
          <a:prstGeom prst="bentConnector3">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7524572" y="5430719"/>
            <a:ext cx="3100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7524569" y="5969639"/>
            <a:ext cx="3100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7516988" y="4288745"/>
            <a:ext cx="3100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7516988" y="4749605"/>
            <a:ext cx="3100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7530349" y="2938135"/>
            <a:ext cx="2952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516987" y="3530671"/>
            <a:ext cx="30863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V="1">
            <a:off x="3258523" y="4288747"/>
            <a:ext cx="609991" cy="220751"/>
          </a:xfrm>
          <a:prstGeom prst="bentConnector3">
            <a:avLst>
              <a:gd name="adj1" fmla="val 50000"/>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p:cNvCxnSpPr>
            <a:endCxn id="57" idx="1"/>
          </p:cNvCxnSpPr>
          <p:nvPr/>
        </p:nvCxnSpPr>
        <p:spPr>
          <a:xfrm>
            <a:off x="3279726" y="4510258"/>
            <a:ext cx="588807" cy="212217"/>
          </a:xfrm>
          <a:prstGeom prst="bentConnector3">
            <a:avLst>
              <a:gd name="adj1" fmla="val 50000"/>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75354" y="2878756"/>
            <a:ext cx="593159" cy="0"/>
          </a:xfrm>
          <a:prstGeom prst="straightConnector1">
            <a:avLst/>
          </a:prstGeom>
          <a:ln>
            <a:solidFill>
              <a:srgbClr val="9DA6AB"/>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279726" y="3554207"/>
            <a:ext cx="573953" cy="0"/>
          </a:xfrm>
          <a:prstGeom prst="straightConnector1">
            <a:avLst/>
          </a:prstGeom>
          <a:ln>
            <a:solidFill>
              <a:srgbClr val="9DA6AB"/>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xmlns="" id="{C8E1B4B9-3242-4FED-B995-CF6DD6E23406}"/>
              </a:ext>
            </a:extLst>
          </p:cNvPr>
          <p:cNvSpPr/>
          <p:nvPr/>
        </p:nvSpPr>
        <p:spPr>
          <a:xfrm>
            <a:off x="3275353" y="6414628"/>
            <a:ext cx="4461029" cy="369332"/>
          </a:xfrm>
          <a:prstGeom prst="rect">
            <a:avLst/>
          </a:prstGeom>
        </p:spPr>
        <p:txBody>
          <a:bodyPr wrap="none">
            <a:spAutoFit/>
          </a:bodyPr>
          <a:lstStyle/>
          <a:p>
            <a:r>
              <a:rPr lang="en-US" dirty="0"/>
              <a:t>Quick Reference Guide – Company Document</a:t>
            </a:r>
          </a:p>
        </p:txBody>
      </p:sp>
      <p:sp>
        <p:nvSpPr>
          <p:cNvPr id="68" name="Freeform 53">
            <a:extLst>
              <a:ext uri="{FF2B5EF4-FFF2-40B4-BE49-F238E27FC236}">
                <a16:creationId xmlns:a16="http://schemas.microsoft.com/office/drawing/2014/main" xmlns="" id="{991DAC1C-A20E-4AA7-A267-6C8541F08CC2}"/>
              </a:ext>
            </a:extLst>
          </p:cNvPr>
          <p:cNvSpPr>
            <a:spLocks noChangeAspect="1"/>
          </p:cNvSpPr>
          <p:nvPr/>
        </p:nvSpPr>
        <p:spPr>
          <a:xfrm>
            <a:off x="7870091" y="1739479"/>
            <a:ext cx="267948" cy="254000"/>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34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BE0979F-EBCC-4104-9254-F580D5791E8C}"/>
              </a:ext>
            </a:extLst>
          </p:cNvPr>
          <p:cNvSpPr>
            <a:spLocks noGrp="1"/>
          </p:cNvSpPr>
          <p:nvPr>
            <p:ph idx="1"/>
          </p:nvPr>
        </p:nvSpPr>
        <p:spPr>
          <a:xfrm>
            <a:off x="838200" y="1690689"/>
            <a:ext cx="10515600" cy="4486275"/>
          </a:xfrm>
        </p:spPr>
        <p:txBody>
          <a:bodyPr>
            <a:normAutofit/>
          </a:bodyPr>
          <a:lstStyle/>
          <a:p>
            <a:pPr marL="0" indent="0">
              <a:buNone/>
            </a:pPr>
            <a:r>
              <a:rPr lang="en-US" sz="2400" dirty="0"/>
              <a:t>  </a:t>
            </a:r>
          </a:p>
        </p:txBody>
      </p:sp>
      <p:sp>
        <p:nvSpPr>
          <p:cNvPr id="5" name="Rectangle: Rounded Corners 4">
            <a:extLst>
              <a:ext uri="{FF2B5EF4-FFF2-40B4-BE49-F238E27FC236}">
                <a16:creationId xmlns:a16="http://schemas.microsoft.com/office/drawing/2014/main" xmlns="" id="{C7FBB17D-0C42-4971-A366-0902CA8D5070}"/>
              </a:ext>
            </a:extLst>
          </p:cNvPr>
          <p:cNvSpPr/>
          <p:nvPr/>
        </p:nvSpPr>
        <p:spPr>
          <a:xfrm>
            <a:off x="1882218" y="5026057"/>
            <a:ext cx="2077039" cy="71486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FA initiated Split</a:t>
            </a:r>
          </a:p>
        </p:txBody>
      </p:sp>
      <p:sp>
        <p:nvSpPr>
          <p:cNvPr id="6" name="Rectangle: Rounded Corners 5">
            <a:extLst>
              <a:ext uri="{FF2B5EF4-FFF2-40B4-BE49-F238E27FC236}">
                <a16:creationId xmlns:a16="http://schemas.microsoft.com/office/drawing/2014/main" xmlns="" id="{B98ACC2A-D321-4D43-B1A1-E275A3830D51}"/>
              </a:ext>
            </a:extLst>
          </p:cNvPr>
          <p:cNvSpPr/>
          <p:nvPr/>
        </p:nvSpPr>
        <p:spPr>
          <a:xfrm>
            <a:off x="4469875" y="2309570"/>
            <a:ext cx="5192600" cy="631596"/>
          </a:xfrm>
          <a:prstGeom prst="roundRect">
            <a:avLst/>
          </a:prstGeom>
          <a:solidFill>
            <a:srgbClr val="14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Adding a DHD leg to catch up with flying after a cancellation</a:t>
            </a:r>
          </a:p>
        </p:txBody>
      </p:sp>
      <p:sp>
        <p:nvSpPr>
          <p:cNvPr id="7" name="Rectangle: Rounded Corners 6">
            <a:extLst>
              <a:ext uri="{FF2B5EF4-FFF2-40B4-BE49-F238E27FC236}">
                <a16:creationId xmlns:a16="http://schemas.microsoft.com/office/drawing/2014/main" xmlns="" id="{20F17687-788A-4C56-840B-5DFB5E543F3E}"/>
              </a:ext>
            </a:extLst>
          </p:cNvPr>
          <p:cNvSpPr/>
          <p:nvPr/>
        </p:nvSpPr>
        <p:spPr>
          <a:xfrm>
            <a:off x="4469877" y="5026057"/>
            <a:ext cx="5268015" cy="714867"/>
          </a:xfrm>
          <a:prstGeom prst="roundRect">
            <a:avLst/>
          </a:prstGeom>
          <a:solidFill>
            <a:srgbClr val="14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 requesting contractual rest, Personal (PO) or sick</a:t>
            </a:r>
          </a:p>
        </p:txBody>
      </p:sp>
      <p:sp>
        <p:nvSpPr>
          <p:cNvPr id="8" name="Rectangle: Rounded Corners 7">
            <a:extLst>
              <a:ext uri="{FF2B5EF4-FFF2-40B4-BE49-F238E27FC236}">
                <a16:creationId xmlns:a16="http://schemas.microsoft.com/office/drawing/2014/main" xmlns="" id="{C817648B-9B91-4AA6-8DA1-425242A76B19}"/>
              </a:ext>
            </a:extLst>
          </p:cNvPr>
          <p:cNvSpPr/>
          <p:nvPr/>
        </p:nvSpPr>
        <p:spPr>
          <a:xfrm>
            <a:off x="1882218" y="4041789"/>
            <a:ext cx="2077039" cy="76976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Illegal though No Fault</a:t>
            </a:r>
          </a:p>
        </p:txBody>
      </p:sp>
      <p:sp>
        <p:nvSpPr>
          <p:cNvPr id="9" name="Rectangle: Rounded Corners 8">
            <a:extLst>
              <a:ext uri="{FF2B5EF4-FFF2-40B4-BE49-F238E27FC236}">
                <a16:creationId xmlns:a16="http://schemas.microsoft.com/office/drawing/2014/main" xmlns="" id="{A397CFA2-C2CF-499C-83CF-5B2293D4053E}"/>
              </a:ext>
            </a:extLst>
          </p:cNvPr>
          <p:cNvSpPr/>
          <p:nvPr/>
        </p:nvSpPr>
        <p:spPr>
          <a:xfrm>
            <a:off x="1882219" y="3167407"/>
            <a:ext cx="2077039" cy="6598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Reschedule</a:t>
            </a:r>
          </a:p>
        </p:txBody>
      </p:sp>
      <p:sp>
        <p:nvSpPr>
          <p:cNvPr id="10" name="Rectangle: Rounded Corners 9">
            <a:extLst>
              <a:ext uri="{FF2B5EF4-FFF2-40B4-BE49-F238E27FC236}">
                <a16:creationId xmlns:a16="http://schemas.microsoft.com/office/drawing/2014/main" xmlns="" id="{A6599D0A-86B9-48EE-ABB2-D2F094D21B82}"/>
              </a:ext>
            </a:extLst>
          </p:cNvPr>
          <p:cNvSpPr/>
          <p:nvPr/>
        </p:nvSpPr>
        <p:spPr>
          <a:xfrm>
            <a:off x="1882221" y="2287485"/>
            <a:ext cx="2077039" cy="6315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Reroute</a:t>
            </a:r>
          </a:p>
        </p:txBody>
      </p:sp>
      <p:sp>
        <p:nvSpPr>
          <p:cNvPr id="11" name="Rectangle: Rounded Corners 10">
            <a:extLst>
              <a:ext uri="{FF2B5EF4-FFF2-40B4-BE49-F238E27FC236}">
                <a16:creationId xmlns:a16="http://schemas.microsoft.com/office/drawing/2014/main" xmlns="" id="{72D30657-5FFB-4A9C-8CA8-965FBDEE2FC5}"/>
              </a:ext>
            </a:extLst>
          </p:cNvPr>
          <p:cNvSpPr/>
          <p:nvPr/>
        </p:nvSpPr>
        <p:spPr>
          <a:xfrm>
            <a:off x="4469875" y="4118179"/>
            <a:ext cx="5192600" cy="689493"/>
          </a:xfrm>
          <a:prstGeom prst="roundRect">
            <a:avLst/>
          </a:prstGeom>
          <a:solidFill>
            <a:srgbClr val="14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 becomes FAR or contractual illegal (after award) </a:t>
            </a:r>
          </a:p>
        </p:txBody>
      </p:sp>
      <p:sp>
        <p:nvSpPr>
          <p:cNvPr id="12" name="Rectangle: Rounded Corners 11">
            <a:extLst>
              <a:ext uri="{FF2B5EF4-FFF2-40B4-BE49-F238E27FC236}">
                <a16:creationId xmlns:a16="http://schemas.microsoft.com/office/drawing/2014/main" xmlns="" id="{5EF6DA85-85BC-494B-BE4E-6444765C3E96}"/>
              </a:ext>
            </a:extLst>
          </p:cNvPr>
          <p:cNvSpPr/>
          <p:nvPr/>
        </p:nvSpPr>
        <p:spPr>
          <a:xfrm>
            <a:off x="4469875" y="3193853"/>
            <a:ext cx="5192600" cy="732384"/>
          </a:xfrm>
          <a:prstGeom prst="roundRect">
            <a:avLst/>
          </a:prstGeom>
          <a:solidFill>
            <a:srgbClr val="1461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 is legal and available but is rescheduled to other flying</a:t>
            </a:r>
          </a:p>
        </p:txBody>
      </p:sp>
      <p:sp>
        <p:nvSpPr>
          <p:cNvPr id="4" name="Oval 3">
            <a:extLst>
              <a:ext uri="{FF2B5EF4-FFF2-40B4-BE49-F238E27FC236}">
                <a16:creationId xmlns:a16="http://schemas.microsoft.com/office/drawing/2014/main" xmlns="" id="{A506048B-3D30-46F7-8526-E363E57C50D2}"/>
              </a:ext>
            </a:extLst>
          </p:cNvPr>
          <p:cNvSpPr/>
          <p:nvPr/>
        </p:nvSpPr>
        <p:spPr>
          <a:xfrm>
            <a:off x="1772241" y="348794"/>
            <a:ext cx="8352148" cy="106528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Contractual Terms &amp; Definitions</a:t>
            </a:r>
            <a:endParaRPr lang="en-US" sz="3200" dirty="0"/>
          </a:p>
        </p:txBody>
      </p:sp>
    </p:spTree>
    <p:extLst>
      <p:ext uri="{BB962C8B-B14F-4D97-AF65-F5344CB8AC3E}">
        <p14:creationId xmlns:p14="http://schemas.microsoft.com/office/powerpoint/2010/main" val="2712389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BF49AE5C-B26A-4575-9AFE-DAF733817D1C}"/>
              </a:ext>
            </a:extLst>
          </p:cNvPr>
          <p:cNvGraphicFramePr/>
          <p:nvPr>
            <p:extLst>
              <p:ext uri="{D42A27DB-BD31-4B8C-83A1-F6EECF244321}">
                <p14:modId xmlns:p14="http://schemas.microsoft.com/office/powerpoint/2010/main" val="2072503617"/>
              </p:ext>
            </p:extLst>
          </p:nvPr>
        </p:nvGraphicFramePr>
        <p:xfrm>
          <a:off x="727075" y="1225417"/>
          <a:ext cx="103886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xmlns="" id="{35810349-4C96-4C7A-B2E2-57233C801FC5}"/>
              </a:ext>
            </a:extLst>
          </p:cNvPr>
          <p:cNvSpPr/>
          <p:nvPr/>
        </p:nvSpPr>
        <p:spPr>
          <a:xfrm>
            <a:off x="2032000" y="213917"/>
            <a:ext cx="7950200" cy="862408"/>
          </a:xfrm>
          <a:prstGeom prst="ellipse">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	Last Sequence/Last Series</a:t>
            </a:r>
          </a:p>
        </p:txBody>
      </p:sp>
      <p:sp>
        <p:nvSpPr>
          <p:cNvPr id="4" name="TextBox 3">
            <a:extLst>
              <a:ext uri="{FF2B5EF4-FFF2-40B4-BE49-F238E27FC236}">
                <a16:creationId xmlns:a16="http://schemas.microsoft.com/office/drawing/2014/main" xmlns="" id="{1BCB9BF9-5C5C-49BC-BB53-F395C9BDE3B2}"/>
              </a:ext>
            </a:extLst>
          </p:cNvPr>
          <p:cNvSpPr txBox="1"/>
          <p:nvPr/>
        </p:nvSpPr>
        <p:spPr>
          <a:xfrm>
            <a:off x="3547872" y="6025896"/>
            <a:ext cx="5257800" cy="369332"/>
          </a:xfrm>
          <a:prstGeom prst="rect">
            <a:avLst/>
          </a:prstGeom>
          <a:noFill/>
        </p:spPr>
        <p:txBody>
          <a:bodyPr wrap="square" rtlCol="0">
            <a:spAutoFit/>
          </a:bodyPr>
          <a:lstStyle/>
          <a:p>
            <a:r>
              <a:rPr lang="en-US" b="1" u="sng" dirty="0">
                <a:solidFill>
                  <a:srgbClr val="00B050"/>
                </a:solidFill>
              </a:rPr>
              <a:t>Pay Protection is for Entire Sequence</a:t>
            </a:r>
          </a:p>
        </p:txBody>
      </p:sp>
    </p:spTree>
    <p:extLst>
      <p:ext uri="{BB962C8B-B14F-4D97-AF65-F5344CB8AC3E}">
        <p14:creationId xmlns:p14="http://schemas.microsoft.com/office/powerpoint/2010/main" val="752239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 background&#10;&#10;Description generated with very high confidence">
            <a:extLst>
              <a:ext uri="{FF2B5EF4-FFF2-40B4-BE49-F238E27FC236}">
                <a16:creationId xmlns:a16="http://schemas.microsoft.com/office/drawing/2014/main" xmlns="" id="{E223ED5E-1363-4DA8-B401-717B1CB80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7026" y="1365338"/>
            <a:ext cx="5467604" cy="5173249"/>
          </a:xfrm>
          <a:prstGeom prst="rect">
            <a:avLst/>
          </a:prstGeom>
        </p:spPr>
      </p:pic>
      <p:sp>
        <p:nvSpPr>
          <p:cNvPr id="12" name="TextBox 11">
            <a:extLst>
              <a:ext uri="{FF2B5EF4-FFF2-40B4-BE49-F238E27FC236}">
                <a16:creationId xmlns:a16="http://schemas.microsoft.com/office/drawing/2014/main" xmlns="" id="{F5C33EE2-CECE-4E61-9152-234DC725F0BB}"/>
              </a:ext>
            </a:extLst>
          </p:cNvPr>
          <p:cNvSpPr txBox="1"/>
          <p:nvPr/>
        </p:nvSpPr>
        <p:spPr>
          <a:xfrm>
            <a:off x="5912286" y="3305631"/>
            <a:ext cx="726509" cy="646331"/>
          </a:xfrm>
          <a:prstGeom prst="rect">
            <a:avLst/>
          </a:prstGeom>
          <a:noFill/>
        </p:spPr>
        <p:txBody>
          <a:bodyPr wrap="square" rtlCol="0">
            <a:spAutoFit/>
          </a:bodyPr>
          <a:lstStyle/>
          <a:p>
            <a:r>
              <a:rPr lang="en-US" dirty="0" err="1"/>
              <a:t>Seq</a:t>
            </a:r>
            <a:endParaRPr lang="en-US" dirty="0"/>
          </a:p>
          <a:p>
            <a:r>
              <a:rPr lang="en-US" dirty="0"/>
              <a:t>123</a:t>
            </a:r>
          </a:p>
        </p:txBody>
      </p:sp>
      <p:sp>
        <p:nvSpPr>
          <p:cNvPr id="13" name="TextBox 12">
            <a:extLst>
              <a:ext uri="{FF2B5EF4-FFF2-40B4-BE49-F238E27FC236}">
                <a16:creationId xmlns:a16="http://schemas.microsoft.com/office/drawing/2014/main" xmlns="" id="{28F135CB-1CC6-4905-A83B-4364090277DD}"/>
              </a:ext>
            </a:extLst>
          </p:cNvPr>
          <p:cNvSpPr txBox="1"/>
          <p:nvPr/>
        </p:nvSpPr>
        <p:spPr>
          <a:xfrm>
            <a:off x="6764055" y="3305631"/>
            <a:ext cx="726509" cy="646331"/>
          </a:xfrm>
          <a:prstGeom prst="rect">
            <a:avLst/>
          </a:prstGeom>
          <a:noFill/>
        </p:spPr>
        <p:txBody>
          <a:bodyPr wrap="square" rtlCol="0">
            <a:spAutoFit/>
          </a:bodyPr>
          <a:lstStyle/>
          <a:p>
            <a:r>
              <a:rPr lang="en-US" dirty="0" err="1"/>
              <a:t>Seq</a:t>
            </a:r>
            <a:endParaRPr lang="en-US" dirty="0"/>
          </a:p>
          <a:p>
            <a:r>
              <a:rPr lang="en-US" dirty="0"/>
              <a:t>123</a:t>
            </a:r>
          </a:p>
        </p:txBody>
      </p:sp>
      <p:sp>
        <p:nvSpPr>
          <p:cNvPr id="14" name="TextBox 13">
            <a:extLst>
              <a:ext uri="{FF2B5EF4-FFF2-40B4-BE49-F238E27FC236}">
                <a16:creationId xmlns:a16="http://schemas.microsoft.com/office/drawing/2014/main" xmlns="" id="{B0B1AFB4-3072-4057-A90B-EBEDE359E3FA}"/>
              </a:ext>
            </a:extLst>
          </p:cNvPr>
          <p:cNvSpPr txBox="1"/>
          <p:nvPr/>
        </p:nvSpPr>
        <p:spPr>
          <a:xfrm>
            <a:off x="7503090" y="3305631"/>
            <a:ext cx="726509" cy="646331"/>
          </a:xfrm>
          <a:prstGeom prst="rect">
            <a:avLst/>
          </a:prstGeom>
          <a:noFill/>
        </p:spPr>
        <p:txBody>
          <a:bodyPr wrap="square" rtlCol="0">
            <a:spAutoFit/>
          </a:bodyPr>
          <a:lstStyle/>
          <a:p>
            <a:r>
              <a:rPr lang="en-US" dirty="0" err="1"/>
              <a:t>Seq</a:t>
            </a:r>
            <a:endParaRPr lang="en-US" dirty="0"/>
          </a:p>
          <a:p>
            <a:r>
              <a:rPr lang="en-US" dirty="0"/>
              <a:t>123</a:t>
            </a:r>
          </a:p>
        </p:txBody>
      </p:sp>
      <p:sp>
        <p:nvSpPr>
          <p:cNvPr id="15" name="TextBox 14">
            <a:extLst>
              <a:ext uri="{FF2B5EF4-FFF2-40B4-BE49-F238E27FC236}">
                <a16:creationId xmlns:a16="http://schemas.microsoft.com/office/drawing/2014/main" xmlns="" id="{BACCAD64-DA10-4168-8FBE-B2197C4CFD87}"/>
              </a:ext>
            </a:extLst>
          </p:cNvPr>
          <p:cNvSpPr txBox="1"/>
          <p:nvPr/>
        </p:nvSpPr>
        <p:spPr>
          <a:xfrm>
            <a:off x="8229599" y="3951962"/>
            <a:ext cx="726509" cy="646331"/>
          </a:xfrm>
          <a:prstGeom prst="rect">
            <a:avLst/>
          </a:prstGeom>
          <a:noFill/>
        </p:spPr>
        <p:txBody>
          <a:bodyPr wrap="square" rtlCol="0">
            <a:spAutoFit/>
          </a:bodyPr>
          <a:lstStyle/>
          <a:p>
            <a:r>
              <a:rPr lang="en-US" dirty="0" err="1"/>
              <a:t>Seq</a:t>
            </a:r>
            <a:endParaRPr lang="en-US" dirty="0"/>
          </a:p>
          <a:p>
            <a:r>
              <a:rPr lang="en-US" dirty="0">
                <a:solidFill>
                  <a:srgbClr val="C00000"/>
                </a:solidFill>
              </a:rPr>
              <a:t>234</a:t>
            </a:r>
          </a:p>
        </p:txBody>
      </p:sp>
      <p:sp>
        <p:nvSpPr>
          <p:cNvPr id="16" name="TextBox 15">
            <a:extLst>
              <a:ext uri="{FF2B5EF4-FFF2-40B4-BE49-F238E27FC236}">
                <a16:creationId xmlns:a16="http://schemas.microsoft.com/office/drawing/2014/main" xmlns="" id="{1EA2633F-BAAB-4993-9047-E722C22F13CC}"/>
              </a:ext>
            </a:extLst>
          </p:cNvPr>
          <p:cNvSpPr txBox="1"/>
          <p:nvPr/>
        </p:nvSpPr>
        <p:spPr>
          <a:xfrm>
            <a:off x="8956108" y="3951962"/>
            <a:ext cx="726509" cy="646331"/>
          </a:xfrm>
          <a:prstGeom prst="rect">
            <a:avLst/>
          </a:prstGeom>
          <a:noFill/>
        </p:spPr>
        <p:txBody>
          <a:bodyPr wrap="square" rtlCol="0">
            <a:spAutoFit/>
          </a:bodyPr>
          <a:lstStyle/>
          <a:p>
            <a:r>
              <a:rPr lang="en-US" dirty="0" err="1"/>
              <a:t>Seq</a:t>
            </a:r>
            <a:endParaRPr lang="en-US" dirty="0"/>
          </a:p>
          <a:p>
            <a:r>
              <a:rPr lang="en-US" dirty="0">
                <a:solidFill>
                  <a:srgbClr val="C00000"/>
                </a:solidFill>
              </a:rPr>
              <a:t>234</a:t>
            </a:r>
          </a:p>
        </p:txBody>
      </p:sp>
      <p:sp>
        <p:nvSpPr>
          <p:cNvPr id="17" name="TextBox 16">
            <a:extLst>
              <a:ext uri="{FF2B5EF4-FFF2-40B4-BE49-F238E27FC236}">
                <a16:creationId xmlns:a16="http://schemas.microsoft.com/office/drawing/2014/main" xmlns="" id="{2D0E4CD1-E77E-46F3-820E-E128D6C138FF}"/>
              </a:ext>
            </a:extLst>
          </p:cNvPr>
          <p:cNvSpPr txBox="1"/>
          <p:nvPr/>
        </p:nvSpPr>
        <p:spPr>
          <a:xfrm>
            <a:off x="9682616" y="3951962"/>
            <a:ext cx="726509" cy="646331"/>
          </a:xfrm>
          <a:prstGeom prst="rect">
            <a:avLst/>
          </a:prstGeom>
          <a:noFill/>
        </p:spPr>
        <p:txBody>
          <a:bodyPr wrap="square" rtlCol="0">
            <a:spAutoFit/>
          </a:bodyPr>
          <a:lstStyle/>
          <a:p>
            <a:r>
              <a:rPr lang="en-US" dirty="0" err="1"/>
              <a:t>Seq</a:t>
            </a:r>
            <a:endParaRPr lang="en-US" dirty="0"/>
          </a:p>
          <a:p>
            <a:r>
              <a:rPr lang="en-US" dirty="0">
                <a:solidFill>
                  <a:srgbClr val="C00000"/>
                </a:solidFill>
              </a:rPr>
              <a:t>234</a:t>
            </a:r>
          </a:p>
        </p:txBody>
      </p:sp>
      <p:sp>
        <p:nvSpPr>
          <p:cNvPr id="18" name="TextBox 17">
            <a:extLst>
              <a:ext uri="{FF2B5EF4-FFF2-40B4-BE49-F238E27FC236}">
                <a16:creationId xmlns:a16="http://schemas.microsoft.com/office/drawing/2014/main" xmlns="" id="{262545A9-6E65-41B1-A372-A6C6BD63B3BE}"/>
              </a:ext>
            </a:extLst>
          </p:cNvPr>
          <p:cNvSpPr txBox="1"/>
          <p:nvPr/>
        </p:nvSpPr>
        <p:spPr>
          <a:xfrm>
            <a:off x="10396596" y="3951962"/>
            <a:ext cx="726509" cy="646331"/>
          </a:xfrm>
          <a:prstGeom prst="rect">
            <a:avLst/>
          </a:prstGeom>
          <a:noFill/>
        </p:spPr>
        <p:txBody>
          <a:bodyPr wrap="square" rtlCol="0">
            <a:spAutoFit/>
          </a:bodyPr>
          <a:lstStyle/>
          <a:p>
            <a:r>
              <a:rPr lang="en-US" dirty="0" err="1"/>
              <a:t>Seq</a:t>
            </a:r>
            <a:endParaRPr lang="en-US" dirty="0"/>
          </a:p>
          <a:p>
            <a:r>
              <a:rPr lang="en-US" dirty="0">
                <a:solidFill>
                  <a:srgbClr val="C00000"/>
                </a:solidFill>
              </a:rPr>
              <a:t>679</a:t>
            </a:r>
          </a:p>
        </p:txBody>
      </p:sp>
      <p:sp>
        <p:nvSpPr>
          <p:cNvPr id="19" name="TextBox 18">
            <a:extLst>
              <a:ext uri="{FF2B5EF4-FFF2-40B4-BE49-F238E27FC236}">
                <a16:creationId xmlns:a16="http://schemas.microsoft.com/office/drawing/2014/main" xmlns="" id="{781382F9-BE44-44F6-A06B-F366747D539C}"/>
              </a:ext>
            </a:extLst>
          </p:cNvPr>
          <p:cNvSpPr txBox="1"/>
          <p:nvPr/>
        </p:nvSpPr>
        <p:spPr>
          <a:xfrm>
            <a:off x="5981168" y="4730665"/>
            <a:ext cx="726509" cy="646331"/>
          </a:xfrm>
          <a:prstGeom prst="rect">
            <a:avLst/>
          </a:prstGeom>
          <a:noFill/>
        </p:spPr>
        <p:txBody>
          <a:bodyPr wrap="square" rtlCol="0">
            <a:spAutoFit/>
          </a:bodyPr>
          <a:lstStyle/>
          <a:p>
            <a:r>
              <a:rPr lang="en-US" dirty="0" err="1"/>
              <a:t>Seq</a:t>
            </a:r>
            <a:endParaRPr lang="en-US" dirty="0"/>
          </a:p>
          <a:p>
            <a:r>
              <a:rPr lang="en-US" dirty="0">
                <a:solidFill>
                  <a:srgbClr val="C00000"/>
                </a:solidFill>
              </a:rPr>
              <a:t>679</a:t>
            </a:r>
          </a:p>
        </p:txBody>
      </p:sp>
      <p:sp>
        <p:nvSpPr>
          <p:cNvPr id="20" name="Oval 19">
            <a:extLst>
              <a:ext uri="{FF2B5EF4-FFF2-40B4-BE49-F238E27FC236}">
                <a16:creationId xmlns:a16="http://schemas.microsoft.com/office/drawing/2014/main" xmlns="" id="{0DF4B8BD-9114-426D-B9A3-2460659E0D7E}"/>
              </a:ext>
            </a:extLst>
          </p:cNvPr>
          <p:cNvSpPr/>
          <p:nvPr/>
        </p:nvSpPr>
        <p:spPr>
          <a:xfrm>
            <a:off x="1562102" y="172761"/>
            <a:ext cx="8834495" cy="862408"/>
          </a:xfrm>
          <a:prstGeom prst="ellipse">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	Last Sequence/</a:t>
            </a:r>
            <a:r>
              <a:rPr lang="en-US" sz="3200" b="1" dirty="0">
                <a:solidFill>
                  <a:srgbClr val="C00000"/>
                </a:solidFill>
              </a:rPr>
              <a:t>Last Series</a:t>
            </a:r>
          </a:p>
        </p:txBody>
      </p:sp>
      <p:grpSp>
        <p:nvGrpSpPr>
          <p:cNvPr id="21" name="Group 20">
            <a:extLst>
              <a:ext uri="{FF2B5EF4-FFF2-40B4-BE49-F238E27FC236}">
                <a16:creationId xmlns:a16="http://schemas.microsoft.com/office/drawing/2014/main" xmlns="" id="{FCC79D0A-D724-4139-A131-5A65AAB481B4}"/>
              </a:ext>
            </a:extLst>
          </p:cNvPr>
          <p:cNvGrpSpPr/>
          <p:nvPr/>
        </p:nvGrpSpPr>
        <p:grpSpPr>
          <a:xfrm>
            <a:off x="342828" y="1707669"/>
            <a:ext cx="5196813" cy="3388963"/>
            <a:chOff x="1359826" y="1466016"/>
            <a:chExt cx="5196813" cy="3388962"/>
          </a:xfrm>
        </p:grpSpPr>
        <p:pic>
          <p:nvPicPr>
            <p:cNvPr id="22" name="Picture 21">
              <a:extLst>
                <a:ext uri="{FF2B5EF4-FFF2-40B4-BE49-F238E27FC236}">
                  <a16:creationId xmlns:a16="http://schemas.microsoft.com/office/drawing/2014/main" xmlns="" id="{692411AC-6858-4FC5-988E-857B4CCDA9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826" y="1504945"/>
              <a:ext cx="2045012" cy="3067519"/>
            </a:xfrm>
            <a:prstGeom prst="rect">
              <a:avLst/>
            </a:prstGeom>
          </p:spPr>
        </p:pic>
        <p:sp>
          <p:nvSpPr>
            <p:cNvPr id="23" name="Rounded Rectangular Callout 10">
              <a:extLst>
                <a:ext uri="{FF2B5EF4-FFF2-40B4-BE49-F238E27FC236}">
                  <a16:creationId xmlns:a16="http://schemas.microsoft.com/office/drawing/2014/main" xmlns="" id="{18757D46-1484-4960-B5FD-299D91ED6857}"/>
                </a:ext>
              </a:extLst>
            </p:cNvPr>
            <p:cNvSpPr/>
            <p:nvPr/>
          </p:nvSpPr>
          <p:spPr>
            <a:xfrm>
              <a:off x="4034511" y="1466016"/>
              <a:ext cx="2522128" cy="3388962"/>
            </a:xfrm>
            <a:prstGeom prst="wedgeRoundRectCallout">
              <a:avLst>
                <a:gd name="adj1" fmla="val -80601"/>
                <a:gd name="adj2" fmla="val -3328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Sans" pitchFamily="50" charset="0"/>
                </a:rPr>
                <a:t>My last day of work is on the 18</a:t>
              </a:r>
              <a:r>
                <a:rPr lang="en-US" baseline="30000" dirty="0">
                  <a:latin typeface="AmericanSans" pitchFamily="50" charset="0"/>
                </a:rPr>
                <a:t>th</a:t>
              </a:r>
              <a:r>
                <a:rPr lang="en-US" dirty="0">
                  <a:latin typeface="AmericanSans" pitchFamily="50" charset="0"/>
                </a:rPr>
                <a:t>, then I go on vacation.  If any of my trips from the 14</a:t>
              </a:r>
              <a:r>
                <a:rPr lang="en-US" baseline="30000" dirty="0">
                  <a:latin typeface="AmericanSans" pitchFamily="50" charset="0"/>
                </a:rPr>
                <a:t>th</a:t>
              </a:r>
              <a:r>
                <a:rPr lang="en-US" dirty="0">
                  <a:latin typeface="AmericanSans" pitchFamily="50" charset="0"/>
                </a:rPr>
                <a:t> to the 18</a:t>
              </a:r>
              <a:r>
                <a:rPr lang="en-US" baseline="30000" dirty="0">
                  <a:latin typeface="AmericanSans" pitchFamily="50" charset="0"/>
                </a:rPr>
                <a:t>th</a:t>
              </a:r>
              <a:r>
                <a:rPr lang="en-US" dirty="0">
                  <a:latin typeface="AmericanSans" pitchFamily="50" charset="0"/>
                </a:rPr>
                <a:t> cancel or I go illegal, I’m pay protected!</a:t>
              </a:r>
            </a:p>
          </p:txBody>
        </p:sp>
      </p:grpSp>
      <p:sp>
        <p:nvSpPr>
          <p:cNvPr id="27" name="TextBox 26">
            <a:extLst>
              <a:ext uri="{FF2B5EF4-FFF2-40B4-BE49-F238E27FC236}">
                <a16:creationId xmlns:a16="http://schemas.microsoft.com/office/drawing/2014/main" xmlns="" id="{450765C6-20CB-413E-A2C1-DE2BD7F9CD09}"/>
              </a:ext>
            </a:extLst>
          </p:cNvPr>
          <p:cNvSpPr txBox="1"/>
          <p:nvPr/>
        </p:nvSpPr>
        <p:spPr>
          <a:xfrm>
            <a:off x="6764053" y="4875942"/>
            <a:ext cx="551147" cy="369332"/>
          </a:xfrm>
          <a:prstGeom prst="rect">
            <a:avLst/>
          </a:prstGeom>
          <a:noFill/>
        </p:spPr>
        <p:txBody>
          <a:bodyPr wrap="square" rtlCol="0">
            <a:spAutoFit/>
          </a:bodyPr>
          <a:lstStyle/>
          <a:p>
            <a:r>
              <a:rPr lang="en-US" dirty="0"/>
              <a:t>VC</a:t>
            </a:r>
            <a:endParaRPr lang="en-US" dirty="0">
              <a:solidFill>
                <a:srgbClr val="C00000"/>
              </a:solidFill>
            </a:endParaRPr>
          </a:p>
        </p:txBody>
      </p:sp>
      <p:sp>
        <p:nvSpPr>
          <p:cNvPr id="28" name="TextBox 27">
            <a:extLst>
              <a:ext uri="{FF2B5EF4-FFF2-40B4-BE49-F238E27FC236}">
                <a16:creationId xmlns:a16="http://schemas.microsoft.com/office/drawing/2014/main" xmlns="" id="{88A6F7CA-54BF-49DF-9192-AFFE6833285F}"/>
              </a:ext>
            </a:extLst>
          </p:cNvPr>
          <p:cNvSpPr txBox="1"/>
          <p:nvPr/>
        </p:nvSpPr>
        <p:spPr>
          <a:xfrm>
            <a:off x="7503089" y="4928461"/>
            <a:ext cx="551147" cy="369332"/>
          </a:xfrm>
          <a:prstGeom prst="rect">
            <a:avLst/>
          </a:prstGeom>
          <a:noFill/>
        </p:spPr>
        <p:txBody>
          <a:bodyPr wrap="square" rtlCol="0">
            <a:spAutoFit/>
          </a:bodyPr>
          <a:lstStyle/>
          <a:p>
            <a:r>
              <a:rPr lang="en-US" dirty="0"/>
              <a:t>VC</a:t>
            </a:r>
            <a:endParaRPr lang="en-US" dirty="0">
              <a:solidFill>
                <a:srgbClr val="C00000"/>
              </a:solidFill>
            </a:endParaRPr>
          </a:p>
        </p:txBody>
      </p:sp>
      <p:sp>
        <p:nvSpPr>
          <p:cNvPr id="29" name="TextBox 28">
            <a:extLst>
              <a:ext uri="{FF2B5EF4-FFF2-40B4-BE49-F238E27FC236}">
                <a16:creationId xmlns:a16="http://schemas.microsoft.com/office/drawing/2014/main" xmlns="" id="{39937174-B48D-462D-AFA3-424110EC9CED}"/>
              </a:ext>
            </a:extLst>
          </p:cNvPr>
          <p:cNvSpPr txBox="1"/>
          <p:nvPr/>
        </p:nvSpPr>
        <p:spPr>
          <a:xfrm>
            <a:off x="8229599" y="4928461"/>
            <a:ext cx="551147" cy="369332"/>
          </a:xfrm>
          <a:prstGeom prst="rect">
            <a:avLst/>
          </a:prstGeom>
          <a:noFill/>
        </p:spPr>
        <p:txBody>
          <a:bodyPr wrap="square" rtlCol="0">
            <a:spAutoFit/>
          </a:bodyPr>
          <a:lstStyle/>
          <a:p>
            <a:r>
              <a:rPr lang="en-US" dirty="0"/>
              <a:t>VC</a:t>
            </a:r>
            <a:endParaRPr lang="en-US" dirty="0">
              <a:solidFill>
                <a:srgbClr val="C00000"/>
              </a:solidFill>
            </a:endParaRPr>
          </a:p>
        </p:txBody>
      </p:sp>
      <p:sp>
        <p:nvSpPr>
          <p:cNvPr id="30" name="TextBox 29">
            <a:extLst>
              <a:ext uri="{FF2B5EF4-FFF2-40B4-BE49-F238E27FC236}">
                <a16:creationId xmlns:a16="http://schemas.microsoft.com/office/drawing/2014/main" xmlns="" id="{6ED095BC-6A3C-4DC1-B5A2-F5563FE16FDE}"/>
              </a:ext>
            </a:extLst>
          </p:cNvPr>
          <p:cNvSpPr txBox="1"/>
          <p:nvPr/>
        </p:nvSpPr>
        <p:spPr>
          <a:xfrm>
            <a:off x="9009341" y="4928461"/>
            <a:ext cx="551147" cy="369332"/>
          </a:xfrm>
          <a:prstGeom prst="rect">
            <a:avLst/>
          </a:prstGeom>
          <a:noFill/>
        </p:spPr>
        <p:txBody>
          <a:bodyPr wrap="square" rtlCol="0">
            <a:spAutoFit/>
          </a:bodyPr>
          <a:lstStyle/>
          <a:p>
            <a:r>
              <a:rPr lang="en-US" dirty="0"/>
              <a:t>VC</a:t>
            </a:r>
            <a:endParaRPr lang="en-US" dirty="0">
              <a:solidFill>
                <a:srgbClr val="C00000"/>
              </a:solidFill>
            </a:endParaRPr>
          </a:p>
        </p:txBody>
      </p:sp>
      <p:sp>
        <p:nvSpPr>
          <p:cNvPr id="31" name="TextBox 30">
            <a:extLst>
              <a:ext uri="{FF2B5EF4-FFF2-40B4-BE49-F238E27FC236}">
                <a16:creationId xmlns:a16="http://schemas.microsoft.com/office/drawing/2014/main" xmlns="" id="{A812087D-8555-4BF5-A242-9A45C3013836}"/>
              </a:ext>
            </a:extLst>
          </p:cNvPr>
          <p:cNvSpPr txBox="1"/>
          <p:nvPr/>
        </p:nvSpPr>
        <p:spPr>
          <a:xfrm>
            <a:off x="9770297" y="4928461"/>
            <a:ext cx="551147" cy="369332"/>
          </a:xfrm>
          <a:prstGeom prst="rect">
            <a:avLst/>
          </a:prstGeom>
          <a:noFill/>
        </p:spPr>
        <p:txBody>
          <a:bodyPr wrap="square" rtlCol="0">
            <a:spAutoFit/>
          </a:bodyPr>
          <a:lstStyle/>
          <a:p>
            <a:r>
              <a:rPr lang="en-US" dirty="0"/>
              <a:t>VC</a:t>
            </a:r>
            <a:endParaRPr lang="en-US" dirty="0">
              <a:solidFill>
                <a:srgbClr val="C00000"/>
              </a:solidFill>
            </a:endParaRPr>
          </a:p>
        </p:txBody>
      </p:sp>
      <p:sp>
        <p:nvSpPr>
          <p:cNvPr id="32" name="TextBox 31">
            <a:extLst>
              <a:ext uri="{FF2B5EF4-FFF2-40B4-BE49-F238E27FC236}">
                <a16:creationId xmlns:a16="http://schemas.microsoft.com/office/drawing/2014/main" xmlns="" id="{E6654EC4-ECB4-4F06-8328-81D164AF705A}"/>
              </a:ext>
            </a:extLst>
          </p:cNvPr>
          <p:cNvSpPr txBox="1"/>
          <p:nvPr/>
        </p:nvSpPr>
        <p:spPr>
          <a:xfrm>
            <a:off x="10456097" y="4923830"/>
            <a:ext cx="551147" cy="369332"/>
          </a:xfrm>
          <a:prstGeom prst="rect">
            <a:avLst/>
          </a:prstGeom>
          <a:noFill/>
        </p:spPr>
        <p:txBody>
          <a:bodyPr wrap="square" rtlCol="0">
            <a:spAutoFit/>
          </a:bodyPr>
          <a:lstStyle/>
          <a:p>
            <a:r>
              <a:rPr lang="en-US" dirty="0"/>
              <a:t>VC</a:t>
            </a:r>
            <a:endParaRPr lang="en-US" dirty="0">
              <a:solidFill>
                <a:srgbClr val="C00000"/>
              </a:solidFill>
            </a:endParaRPr>
          </a:p>
        </p:txBody>
      </p:sp>
      <p:sp>
        <p:nvSpPr>
          <p:cNvPr id="33" name="TextBox 32">
            <a:extLst>
              <a:ext uri="{FF2B5EF4-FFF2-40B4-BE49-F238E27FC236}">
                <a16:creationId xmlns:a16="http://schemas.microsoft.com/office/drawing/2014/main" xmlns="" id="{F7D1CD98-8EFE-4835-B6BC-0CDF97B4D354}"/>
              </a:ext>
            </a:extLst>
          </p:cNvPr>
          <p:cNvSpPr txBox="1"/>
          <p:nvPr/>
        </p:nvSpPr>
        <p:spPr>
          <a:xfrm>
            <a:off x="6068849" y="5666006"/>
            <a:ext cx="551147" cy="369332"/>
          </a:xfrm>
          <a:prstGeom prst="rect">
            <a:avLst/>
          </a:prstGeom>
          <a:noFill/>
        </p:spPr>
        <p:txBody>
          <a:bodyPr wrap="square" rtlCol="0">
            <a:spAutoFit/>
          </a:bodyPr>
          <a:lstStyle/>
          <a:p>
            <a:r>
              <a:rPr lang="en-US" dirty="0"/>
              <a:t>VC</a:t>
            </a:r>
            <a:endParaRPr lang="en-US" dirty="0">
              <a:solidFill>
                <a:srgbClr val="C00000"/>
              </a:solidFill>
            </a:endParaRPr>
          </a:p>
        </p:txBody>
      </p:sp>
      <p:pic>
        <p:nvPicPr>
          <p:cNvPr id="34" name="Graphic 33" descr="Paper">
            <a:extLst>
              <a:ext uri="{FF2B5EF4-FFF2-40B4-BE49-F238E27FC236}">
                <a16:creationId xmlns:a16="http://schemas.microsoft.com/office/drawing/2014/main" xmlns="" id="{3DB6B8C4-8811-4C7D-A4C6-529D00C363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3433" y="5097138"/>
            <a:ext cx="2023533" cy="1507067"/>
          </a:xfrm>
          <a:prstGeom prst="rect">
            <a:avLst/>
          </a:prstGeom>
        </p:spPr>
      </p:pic>
      <p:sp>
        <p:nvSpPr>
          <p:cNvPr id="35" name="TextBox 34">
            <a:extLst>
              <a:ext uri="{FF2B5EF4-FFF2-40B4-BE49-F238E27FC236}">
                <a16:creationId xmlns:a16="http://schemas.microsoft.com/office/drawing/2014/main" xmlns="" id="{159D123E-B525-4632-9C5F-9D681883FD71}"/>
              </a:ext>
            </a:extLst>
          </p:cNvPr>
          <p:cNvSpPr txBox="1"/>
          <p:nvPr/>
        </p:nvSpPr>
        <p:spPr>
          <a:xfrm>
            <a:off x="591763" y="5755421"/>
            <a:ext cx="574196" cy="369332"/>
          </a:xfrm>
          <a:prstGeom prst="rect">
            <a:avLst/>
          </a:prstGeom>
          <a:noFill/>
        </p:spPr>
        <p:txBody>
          <a:bodyPr wrap="none" rtlCol="0">
            <a:spAutoFit/>
          </a:bodyPr>
          <a:lstStyle/>
          <a:p>
            <a:r>
              <a:rPr lang="en-US" dirty="0"/>
              <a:t>10.L</a:t>
            </a:r>
          </a:p>
        </p:txBody>
      </p:sp>
    </p:spTree>
    <p:extLst>
      <p:ext uri="{BB962C8B-B14F-4D97-AF65-F5344CB8AC3E}">
        <p14:creationId xmlns:p14="http://schemas.microsoft.com/office/powerpoint/2010/main" val="2015554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generated with very high confidence">
            <a:extLst>
              <a:ext uri="{FF2B5EF4-FFF2-40B4-BE49-F238E27FC236}">
                <a16:creationId xmlns:a16="http://schemas.microsoft.com/office/drawing/2014/main" xmlns="" id="{6E9BB62C-2766-4C42-98F8-42D54CCEB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249" y="1389764"/>
            <a:ext cx="5467604" cy="5211061"/>
          </a:xfrm>
          <a:prstGeom prst="rect">
            <a:avLst/>
          </a:prstGeom>
        </p:spPr>
      </p:pic>
      <p:sp>
        <p:nvSpPr>
          <p:cNvPr id="5" name="Rectangle 4">
            <a:extLst>
              <a:ext uri="{FF2B5EF4-FFF2-40B4-BE49-F238E27FC236}">
                <a16:creationId xmlns:a16="http://schemas.microsoft.com/office/drawing/2014/main" xmlns="" id="{67FF5365-9DF2-4912-B3A4-1225D925A23B}"/>
              </a:ext>
            </a:extLst>
          </p:cNvPr>
          <p:cNvSpPr/>
          <p:nvPr/>
        </p:nvSpPr>
        <p:spPr>
          <a:xfrm>
            <a:off x="6755605" y="3257551"/>
            <a:ext cx="645320" cy="646331"/>
          </a:xfrm>
          <a:prstGeom prst="rect">
            <a:avLst/>
          </a:prstGeom>
        </p:spPr>
        <p:txBody>
          <a:bodyPr wrap="square">
            <a:spAutoFit/>
          </a:bodyPr>
          <a:lstStyle/>
          <a:p>
            <a:r>
              <a:rPr lang="en-US" dirty="0" err="1"/>
              <a:t>Seq</a:t>
            </a:r>
            <a:endParaRPr lang="en-US" dirty="0"/>
          </a:p>
          <a:p>
            <a:r>
              <a:rPr lang="en-US" dirty="0"/>
              <a:t>476</a:t>
            </a:r>
          </a:p>
        </p:txBody>
      </p:sp>
      <p:sp>
        <p:nvSpPr>
          <p:cNvPr id="6" name="Rectangle 5">
            <a:extLst>
              <a:ext uri="{FF2B5EF4-FFF2-40B4-BE49-F238E27FC236}">
                <a16:creationId xmlns:a16="http://schemas.microsoft.com/office/drawing/2014/main" xmlns="" id="{22BE87D7-2C5F-45AD-9E75-36EED11BBACD}"/>
              </a:ext>
            </a:extLst>
          </p:cNvPr>
          <p:cNvSpPr/>
          <p:nvPr/>
        </p:nvSpPr>
        <p:spPr>
          <a:xfrm>
            <a:off x="8232105" y="3257551"/>
            <a:ext cx="535724" cy="646331"/>
          </a:xfrm>
          <a:prstGeom prst="rect">
            <a:avLst/>
          </a:prstGeom>
        </p:spPr>
        <p:txBody>
          <a:bodyPr wrap="none">
            <a:spAutoFit/>
          </a:bodyPr>
          <a:lstStyle/>
          <a:p>
            <a:r>
              <a:rPr lang="en-US" dirty="0" err="1"/>
              <a:t>Seq</a:t>
            </a:r>
            <a:endParaRPr lang="en-US" dirty="0"/>
          </a:p>
          <a:p>
            <a:r>
              <a:rPr lang="en-US" dirty="0"/>
              <a:t>476</a:t>
            </a:r>
          </a:p>
        </p:txBody>
      </p:sp>
      <p:sp>
        <p:nvSpPr>
          <p:cNvPr id="7" name="Rectangle 6">
            <a:extLst>
              <a:ext uri="{FF2B5EF4-FFF2-40B4-BE49-F238E27FC236}">
                <a16:creationId xmlns:a16="http://schemas.microsoft.com/office/drawing/2014/main" xmlns="" id="{C414AE7F-435E-4F0E-90FA-F7488DF0B2C3}"/>
              </a:ext>
            </a:extLst>
          </p:cNvPr>
          <p:cNvSpPr/>
          <p:nvPr/>
        </p:nvSpPr>
        <p:spPr>
          <a:xfrm>
            <a:off x="7504571" y="3257550"/>
            <a:ext cx="535724" cy="646331"/>
          </a:xfrm>
          <a:prstGeom prst="rect">
            <a:avLst/>
          </a:prstGeom>
        </p:spPr>
        <p:txBody>
          <a:bodyPr wrap="none">
            <a:spAutoFit/>
          </a:bodyPr>
          <a:lstStyle/>
          <a:p>
            <a:r>
              <a:rPr lang="en-US" dirty="0" err="1"/>
              <a:t>Seq</a:t>
            </a:r>
            <a:endParaRPr lang="en-US" dirty="0"/>
          </a:p>
          <a:p>
            <a:r>
              <a:rPr lang="en-US" dirty="0"/>
              <a:t>476</a:t>
            </a:r>
          </a:p>
        </p:txBody>
      </p:sp>
      <p:sp>
        <p:nvSpPr>
          <p:cNvPr id="8" name="Rectangle 7">
            <a:extLst>
              <a:ext uri="{FF2B5EF4-FFF2-40B4-BE49-F238E27FC236}">
                <a16:creationId xmlns:a16="http://schemas.microsoft.com/office/drawing/2014/main" xmlns="" id="{79912AD5-06D9-4375-B4F1-0B5D9A723C84}"/>
              </a:ext>
            </a:extLst>
          </p:cNvPr>
          <p:cNvSpPr/>
          <p:nvPr/>
        </p:nvSpPr>
        <p:spPr>
          <a:xfrm>
            <a:off x="9727659" y="3143251"/>
            <a:ext cx="666751" cy="923330"/>
          </a:xfrm>
          <a:prstGeom prst="rect">
            <a:avLst/>
          </a:prstGeom>
        </p:spPr>
        <p:txBody>
          <a:bodyPr wrap="square">
            <a:spAutoFit/>
          </a:bodyPr>
          <a:lstStyle/>
          <a:p>
            <a:r>
              <a:rPr lang="en-US" dirty="0" err="1"/>
              <a:t>Seq</a:t>
            </a:r>
            <a:endParaRPr lang="en-US" dirty="0"/>
          </a:p>
          <a:p>
            <a:r>
              <a:rPr lang="en-US" dirty="0"/>
              <a:t>879</a:t>
            </a:r>
          </a:p>
          <a:p>
            <a:r>
              <a:rPr lang="en-US" dirty="0"/>
              <a:t>  </a:t>
            </a:r>
            <a:r>
              <a:rPr lang="en-US" b="1" dirty="0">
                <a:solidFill>
                  <a:srgbClr val="C00000"/>
                </a:solidFill>
              </a:rPr>
              <a:t>X</a:t>
            </a:r>
          </a:p>
        </p:txBody>
      </p:sp>
      <p:sp>
        <p:nvSpPr>
          <p:cNvPr id="9" name="Rectangle 8">
            <a:extLst>
              <a:ext uri="{FF2B5EF4-FFF2-40B4-BE49-F238E27FC236}">
                <a16:creationId xmlns:a16="http://schemas.microsoft.com/office/drawing/2014/main" xmlns="" id="{C31ACC4F-4C7A-460D-947C-9365DAA45F75}"/>
              </a:ext>
            </a:extLst>
          </p:cNvPr>
          <p:cNvSpPr/>
          <p:nvPr/>
        </p:nvSpPr>
        <p:spPr>
          <a:xfrm>
            <a:off x="10455195" y="3143251"/>
            <a:ext cx="638175" cy="923330"/>
          </a:xfrm>
          <a:prstGeom prst="rect">
            <a:avLst/>
          </a:prstGeom>
        </p:spPr>
        <p:txBody>
          <a:bodyPr wrap="square">
            <a:spAutoFit/>
          </a:bodyPr>
          <a:lstStyle/>
          <a:p>
            <a:r>
              <a:rPr lang="en-US" dirty="0" err="1"/>
              <a:t>Seq</a:t>
            </a:r>
            <a:endParaRPr lang="en-US" dirty="0"/>
          </a:p>
          <a:p>
            <a:r>
              <a:rPr lang="en-US" dirty="0"/>
              <a:t>879</a:t>
            </a:r>
          </a:p>
          <a:p>
            <a:r>
              <a:rPr lang="en-US" dirty="0"/>
              <a:t>  </a:t>
            </a:r>
            <a:r>
              <a:rPr lang="en-US" b="1" dirty="0">
                <a:solidFill>
                  <a:srgbClr val="C00000"/>
                </a:solidFill>
              </a:rPr>
              <a:t>X</a:t>
            </a:r>
          </a:p>
        </p:txBody>
      </p:sp>
      <p:sp>
        <p:nvSpPr>
          <p:cNvPr id="10" name="Rectangle 9">
            <a:extLst>
              <a:ext uri="{FF2B5EF4-FFF2-40B4-BE49-F238E27FC236}">
                <a16:creationId xmlns:a16="http://schemas.microsoft.com/office/drawing/2014/main" xmlns="" id="{143B88C4-A4BD-4A1B-8FFB-6445E9E8D8B0}"/>
              </a:ext>
            </a:extLst>
          </p:cNvPr>
          <p:cNvSpPr/>
          <p:nvPr/>
        </p:nvSpPr>
        <p:spPr>
          <a:xfrm>
            <a:off x="6043835" y="3976389"/>
            <a:ext cx="666751" cy="1107996"/>
          </a:xfrm>
          <a:prstGeom prst="rect">
            <a:avLst/>
          </a:prstGeom>
        </p:spPr>
        <p:txBody>
          <a:bodyPr wrap="square">
            <a:spAutoFit/>
          </a:bodyPr>
          <a:lstStyle/>
          <a:p>
            <a:r>
              <a:rPr lang="en-US" sz="1600" dirty="0" err="1"/>
              <a:t>Seq</a:t>
            </a:r>
            <a:endParaRPr lang="en-US" sz="1600" dirty="0"/>
          </a:p>
          <a:p>
            <a:r>
              <a:rPr lang="en-US" sz="1600" dirty="0"/>
              <a:t>879</a:t>
            </a:r>
          </a:p>
          <a:p>
            <a:r>
              <a:rPr lang="en-US" sz="1600" dirty="0"/>
              <a:t>  </a:t>
            </a:r>
            <a:r>
              <a:rPr lang="en-US" sz="1600" b="1" dirty="0">
                <a:solidFill>
                  <a:srgbClr val="C00000"/>
                </a:solidFill>
              </a:rPr>
              <a:t>X</a:t>
            </a:r>
          </a:p>
          <a:p>
            <a:endParaRPr lang="en-US" dirty="0"/>
          </a:p>
        </p:txBody>
      </p:sp>
      <p:sp>
        <p:nvSpPr>
          <p:cNvPr id="11" name="Oval 10">
            <a:extLst>
              <a:ext uri="{FF2B5EF4-FFF2-40B4-BE49-F238E27FC236}">
                <a16:creationId xmlns:a16="http://schemas.microsoft.com/office/drawing/2014/main" xmlns="" id="{A7DDEAD0-5A72-4E6D-AFE2-F471377F6081}"/>
              </a:ext>
            </a:extLst>
          </p:cNvPr>
          <p:cNvSpPr/>
          <p:nvPr/>
        </p:nvSpPr>
        <p:spPr>
          <a:xfrm>
            <a:off x="1626590" y="167211"/>
            <a:ext cx="8834495" cy="862408"/>
          </a:xfrm>
          <a:prstGeom prst="ellipse">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C00000"/>
                </a:solidFill>
              </a:rPr>
              <a:t>	Last Sequence</a:t>
            </a:r>
            <a:r>
              <a:rPr lang="en-US" sz="3200" dirty="0">
                <a:solidFill>
                  <a:srgbClr val="C00000"/>
                </a:solidFill>
              </a:rPr>
              <a:t>/Last Series</a:t>
            </a:r>
          </a:p>
        </p:txBody>
      </p:sp>
      <p:grpSp>
        <p:nvGrpSpPr>
          <p:cNvPr id="12" name="Group 11">
            <a:extLst>
              <a:ext uri="{FF2B5EF4-FFF2-40B4-BE49-F238E27FC236}">
                <a16:creationId xmlns:a16="http://schemas.microsoft.com/office/drawing/2014/main" xmlns="" id="{306F28B5-64BF-4D2A-9F77-2EEC47A44A32}"/>
              </a:ext>
            </a:extLst>
          </p:cNvPr>
          <p:cNvGrpSpPr/>
          <p:nvPr/>
        </p:nvGrpSpPr>
        <p:grpSpPr>
          <a:xfrm>
            <a:off x="1837722" y="1216169"/>
            <a:ext cx="3984719" cy="4837636"/>
            <a:chOff x="1492513" y="441708"/>
            <a:chExt cx="4414987" cy="4837636"/>
          </a:xfrm>
        </p:grpSpPr>
        <p:pic>
          <p:nvPicPr>
            <p:cNvPr id="13" name="Picture 12">
              <a:extLst>
                <a:ext uri="{FF2B5EF4-FFF2-40B4-BE49-F238E27FC236}">
                  <a16:creationId xmlns:a16="http://schemas.microsoft.com/office/drawing/2014/main" xmlns="" id="{29C75BDE-0A5D-4DB8-8B39-B1B001676B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2513" y="2068857"/>
              <a:ext cx="2201333" cy="3210487"/>
            </a:xfrm>
            <a:prstGeom prst="rect">
              <a:avLst/>
            </a:prstGeom>
          </p:spPr>
        </p:pic>
        <p:sp>
          <p:nvSpPr>
            <p:cNvPr id="14" name="Rounded Rectangular Callout 6">
              <a:extLst>
                <a:ext uri="{FF2B5EF4-FFF2-40B4-BE49-F238E27FC236}">
                  <a16:creationId xmlns:a16="http://schemas.microsoft.com/office/drawing/2014/main" xmlns="" id="{0E779979-BCE9-47B9-9E80-29B28AF3B2AF}"/>
                </a:ext>
              </a:extLst>
            </p:cNvPr>
            <p:cNvSpPr/>
            <p:nvPr/>
          </p:nvSpPr>
          <p:spPr>
            <a:xfrm>
              <a:off x="3695150" y="441708"/>
              <a:ext cx="2212350" cy="3868217"/>
            </a:xfrm>
            <a:prstGeom prst="wedgeRoundRectCallout">
              <a:avLst>
                <a:gd name="adj1" fmla="val -73418"/>
                <a:gd name="adj2" fmla="val 35513"/>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mericanSans" pitchFamily="50" charset="0"/>
                </a:rPr>
                <a:t>You are pay protected, and if you pick up another trip after the 11</a:t>
              </a:r>
              <a:r>
                <a:rPr lang="en-US" sz="1600" baseline="30000" dirty="0">
                  <a:latin typeface="AmericanSans" pitchFamily="50" charset="0"/>
                </a:rPr>
                <a:t>th</a:t>
              </a:r>
              <a:r>
                <a:rPr lang="en-US" sz="1600" dirty="0">
                  <a:latin typeface="AmericanSans" pitchFamily="50" charset="0"/>
                </a:rPr>
                <a:t>, then you will not be pay protected under last trip/last series for any time after the 11th.   All other pay protections still apply. </a:t>
              </a:r>
            </a:p>
            <a:p>
              <a:pPr algn="ctr"/>
              <a:r>
                <a:rPr lang="en-US" sz="1600" dirty="0">
                  <a:solidFill>
                    <a:srgbClr val="FFFF00"/>
                  </a:solidFill>
                  <a:latin typeface="AmericanSans" pitchFamily="50" charset="0"/>
                </a:rPr>
                <a:t>You only have one last trip of the month protection</a:t>
              </a:r>
            </a:p>
          </p:txBody>
        </p:sp>
      </p:grpSp>
      <p:sp>
        <p:nvSpPr>
          <p:cNvPr id="15" name="Rounded Rectangular Callout 6">
            <a:extLst>
              <a:ext uri="{FF2B5EF4-FFF2-40B4-BE49-F238E27FC236}">
                <a16:creationId xmlns:a16="http://schemas.microsoft.com/office/drawing/2014/main" xmlns="" id="{DE7F3C9C-93C4-4577-B336-031F337237F6}"/>
              </a:ext>
            </a:extLst>
          </p:cNvPr>
          <p:cNvSpPr/>
          <p:nvPr/>
        </p:nvSpPr>
        <p:spPr>
          <a:xfrm>
            <a:off x="63967" y="939429"/>
            <a:ext cx="1666951" cy="3036961"/>
          </a:xfrm>
          <a:prstGeom prst="wedgeRoundRectCallout">
            <a:avLst>
              <a:gd name="adj1" fmla="val 80320"/>
              <a:gd name="adj2" fmla="val 3721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mericanSans" pitchFamily="50" charset="0"/>
              </a:rPr>
              <a:t>My last trip of the month was on the 9th and the first leg cancelled and they took me off the rest of the trip and can’t split me on.  </a:t>
            </a:r>
            <a:endParaRPr lang="en-US" sz="1600" baseline="30000" dirty="0">
              <a:latin typeface="AmericanSans" pitchFamily="50" charset="0"/>
            </a:endParaRPr>
          </a:p>
          <a:p>
            <a:pPr algn="ctr"/>
            <a:endParaRPr lang="en-US" sz="1400" dirty="0">
              <a:latin typeface="AmericanSans" pitchFamily="50" charset="0"/>
            </a:endParaRPr>
          </a:p>
        </p:txBody>
      </p:sp>
      <p:pic>
        <p:nvPicPr>
          <p:cNvPr id="16" name="Graphic 15" descr="Paper">
            <a:extLst>
              <a:ext uri="{FF2B5EF4-FFF2-40B4-BE49-F238E27FC236}">
                <a16:creationId xmlns:a16="http://schemas.microsoft.com/office/drawing/2014/main" xmlns="" id="{8C597B8E-B66A-4206-8F1E-968874CE90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7619" y="4975848"/>
            <a:ext cx="2023533" cy="1507067"/>
          </a:xfrm>
          <a:prstGeom prst="rect">
            <a:avLst/>
          </a:prstGeom>
        </p:spPr>
      </p:pic>
      <p:sp>
        <p:nvSpPr>
          <p:cNvPr id="17" name="TextBox 16">
            <a:extLst>
              <a:ext uri="{FF2B5EF4-FFF2-40B4-BE49-F238E27FC236}">
                <a16:creationId xmlns:a16="http://schemas.microsoft.com/office/drawing/2014/main" xmlns="" id="{0487AD9E-64E1-410E-BF44-5DE3418DFEA7}"/>
              </a:ext>
            </a:extLst>
          </p:cNvPr>
          <p:cNvSpPr txBox="1"/>
          <p:nvPr/>
        </p:nvSpPr>
        <p:spPr>
          <a:xfrm>
            <a:off x="551833" y="5654016"/>
            <a:ext cx="574196" cy="369332"/>
          </a:xfrm>
          <a:prstGeom prst="rect">
            <a:avLst/>
          </a:prstGeom>
          <a:noFill/>
        </p:spPr>
        <p:txBody>
          <a:bodyPr wrap="none" rtlCol="0">
            <a:spAutoFit/>
          </a:bodyPr>
          <a:lstStyle/>
          <a:p>
            <a:r>
              <a:rPr lang="en-US" dirty="0"/>
              <a:t>10.L</a:t>
            </a:r>
          </a:p>
        </p:txBody>
      </p:sp>
    </p:spTree>
    <p:extLst>
      <p:ext uri="{BB962C8B-B14F-4D97-AF65-F5344CB8AC3E}">
        <p14:creationId xmlns:p14="http://schemas.microsoft.com/office/powerpoint/2010/main" val="2100032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text on a white background&#10;&#10;Description generated with very high confidence">
            <a:extLst>
              <a:ext uri="{FF2B5EF4-FFF2-40B4-BE49-F238E27FC236}">
                <a16:creationId xmlns:a16="http://schemas.microsoft.com/office/drawing/2014/main" xmlns="" id="{2B76DE5B-B774-4FFC-9AFD-2F8E7F5FF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7407" y="1297167"/>
            <a:ext cx="5467604" cy="5211061"/>
          </a:xfrm>
          <a:prstGeom prst="rect">
            <a:avLst/>
          </a:prstGeom>
        </p:spPr>
      </p:pic>
      <p:sp>
        <p:nvSpPr>
          <p:cNvPr id="3" name="Oval 2">
            <a:extLst>
              <a:ext uri="{FF2B5EF4-FFF2-40B4-BE49-F238E27FC236}">
                <a16:creationId xmlns:a16="http://schemas.microsoft.com/office/drawing/2014/main" xmlns="" id="{41F014D4-913B-4C8A-90E5-7B771BF28CCF}"/>
              </a:ext>
            </a:extLst>
          </p:cNvPr>
          <p:cNvSpPr/>
          <p:nvPr/>
        </p:nvSpPr>
        <p:spPr>
          <a:xfrm>
            <a:off x="1678754" y="185499"/>
            <a:ext cx="8834495" cy="862408"/>
          </a:xfrm>
          <a:prstGeom prst="ellipse">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rPr>
              <a:t>	Last Sequence/</a:t>
            </a:r>
            <a:r>
              <a:rPr lang="en-US" sz="3200" b="1" dirty="0">
                <a:solidFill>
                  <a:srgbClr val="C00000"/>
                </a:solidFill>
              </a:rPr>
              <a:t>Last Series</a:t>
            </a:r>
          </a:p>
        </p:txBody>
      </p:sp>
      <p:sp>
        <p:nvSpPr>
          <p:cNvPr id="4" name="TextBox 3">
            <a:extLst>
              <a:ext uri="{FF2B5EF4-FFF2-40B4-BE49-F238E27FC236}">
                <a16:creationId xmlns:a16="http://schemas.microsoft.com/office/drawing/2014/main" xmlns="" id="{7F415EA8-EB4F-4500-B53C-6AACF7F16302}"/>
              </a:ext>
            </a:extLst>
          </p:cNvPr>
          <p:cNvSpPr txBox="1"/>
          <p:nvPr/>
        </p:nvSpPr>
        <p:spPr>
          <a:xfrm>
            <a:off x="8786597" y="3190894"/>
            <a:ext cx="649224" cy="646331"/>
          </a:xfrm>
          <a:prstGeom prst="rect">
            <a:avLst/>
          </a:prstGeom>
          <a:noFill/>
        </p:spPr>
        <p:txBody>
          <a:bodyPr wrap="square" rtlCol="0">
            <a:spAutoFit/>
          </a:bodyPr>
          <a:lstStyle/>
          <a:p>
            <a:r>
              <a:rPr lang="en-US" dirty="0" err="1"/>
              <a:t>Seq</a:t>
            </a:r>
            <a:endParaRPr lang="en-US" dirty="0"/>
          </a:p>
          <a:p>
            <a:r>
              <a:rPr lang="en-US" dirty="0"/>
              <a:t>376</a:t>
            </a:r>
          </a:p>
        </p:txBody>
      </p:sp>
      <p:sp>
        <p:nvSpPr>
          <p:cNvPr id="5" name="TextBox 4">
            <a:extLst>
              <a:ext uri="{FF2B5EF4-FFF2-40B4-BE49-F238E27FC236}">
                <a16:creationId xmlns:a16="http://schemas.microsoft.com/office/drawing/2014/main" xmlns="" id="{BAD700E9-F6CD-4EB3-9E9B-4647C187AC64}"/>
              </a:ext>
            </a:extLst>
          </p:cNvPr>
          <p:cNvSpPr txBox="1"/>
          <p:nvPr/>
        </p:nvSpPr>
        <p:spPr>
          <a:xfrm>
            <a:off x="10977260" y="4041649"/>
            <a:ext cx="649224" cy="646331"/>
          </a:xfrm>
          <a:prstGeom prst="rect">
            <a:avLst/>
          </a:prstGeom>
          <a:noFill/>
        </p:spPr>
        <p:txBody>
          <a:bodyPr wrap="square" rtlCol="0">
            <a:spAutoFit/>
          </a:bodyPr>
          <a:lstStyle/>
          <a:p>
            <a:r>
              <a:rPr lang="en-US" dirty="0" err="1">
                <a:solidFill>
                  <a:srgbClr val="FF0000"/>
                </a:solidFill>
              </a:rPr>
              <a:t>Seq</a:t>
            </a:r>
            <a:endParaRPr lang="en-US" dirty="0">
              <a:solidFill>
                <a:srgbClr val="FF0000"/>
              </a:solidFill>
            </a:endParaRPr>
          </a:p>
          <a:p>
            <a:r>
              <a:rPr lang="en-US" dirty="0">
                <a:solidFill>
                  <a:srgbClr val="FF0000"/>
                </a:solidFill>
              </a:rPr>
              <a:t>369</a:t>
            </a:r>
          </a:p>
        </p:txBody>
      </p:sp>
      <p:sp>
        <p:nvSpPr>
          <p:cNvPr id="6" name="TextBox 5">
            <a:extLst>
              <a:ext uri="{FF2B5EF4-FFF2-40B4-BE49-F238E27FC236}">
                <a16:creationId xmlns:a16="http://schemas.microsoft.com/office/drawing/2014/main" xmlns="" id="{B5ECB7C4-4EF3-46BA-8269-2DB4D222F17F}"/>
              </a:ext>
            </a:extLst>
          </p:cNvPr>
          <p:cNvSpPr txBox="1"/>
          <p:nvPr/>
        </p:nvSpPr>
        <p:spPr>
          <a:xfrm>
            <a:off x="6580632" y="4687981"/>
            <a:ext cx="649224" cy="646331"/>
          </a:xfrm>
          <a:prstGeom prst="rect">
            <a:avLst/>
          </a:prstGeom>
          <a:noFill/>
        </p:spPr>
        <p:txBody>
          <a:bodyPr wrap="square" rtlCol="0">
            <a:spAutoFit/>
          </a:bodyPr>
          <a:lstStyle/>
          <a:p>
            <a:r>
              <a:rPr lang="en-US" dirty="0" err="1">
                <a:solidFill>
                  <a:srgbClr val="FF0000"/>
                </a:solidFill>
              </a:rPr>
              <a:t>Seq</a:t>
            </a:r>
            <a:endParaRPr lang="en-US" dirty="0">
              <a:solidFill>
                <a:srgbClr val="FF0000"/>
              </a:solidFill>
            </a:endParaRPr>
          </a:p>
          <a:p>
            <a:r>
              <a:rPr lang="en-US" dirty="0">
                <a:solidFill>
                  <a:srgbClr val="FF0000"/>
                </a:solidFill>
              </a:rPr>
              <a:t>369</a:t>
            </a:r>
          </a:p>
        </p:txBody>
      </p:sp>
      <p:sp>
        <p:nvSpPr>
          <p:cNvPr id="7" name="TextBox 6">
            <a:extLst>
              <a:ext uri="{FF2B5EF4-FFF2-40B4-BE49-F238E27FC236}">
                <a16:creationId xmlns:a16="http://schemas.microsoft.com/office/drawing/2014/main" xmlns="" id="{9E8C78E7-7117-4F5C-BCCD-1AAD756A2257}"/>
              </a:ext>
            </a:extLst>
          </p:cNvPr>
          <p:cNvSpPr txBox="1"/>
          <p:nvPr/>
        </p:nvSpPr>
        <p:spPr>
          <a:xfrm>
            <a:off x="7261860" y="4687981"/>
            <a:ext cx="649224" cy="646331"/>
          </a:xfrm>
          <a:prstGeom prst="rect">
            <a:avLst/>
          </a:prstGeom>
          <a:noFill/>
        </p:spPr>
        <p:txBody>
          <a:bodyPr wrap="square" rtlCol="0">
            <a:spAutoFit/>
          </a:bodyPr>
          <a:lstStyle/>
          <a:p>
            <a:r>
              <a:rPr lang="en-US" dirty="0" err="1"/>
              <a:t>Seq</a:t>
            </a:r>
            <a:endParaRPr lang="en-US" dirty="0"/>
          </a:p>
          <a:p>
            <a:r>
              <a:rPr lang="en-US" dirty="0"/>
              <a:t>876</a:t>
            </a:r>
          </a:p>
        </p:txBody>
      </p:sp>
      <p:sp>
        <p:nvSpPr>
          <p:cNvPr id="8" name="TextBox 7">
            <a:extLst>
              <a:ext uri="{FF2B5EF4-FFF2-40B4-BE49-F238E27FC236}">
                <a16:creationId xmlns:a16="http://schemas.microsoft.com/office/drawing/2014/main" xmlns="" id="{D1518166-6222-4073-970A-11D09A784858}"/>
              </a:ext>
            </a:extLst>
          </p:cNvPr>
          <p:cNvSpPr txBox="1"/>
          <p:nvPr/>
        </p:nvSpPr>
        <p:spPr>
          <a:xfrm>
            <a:off x="8045129" y="4687979"/>
            <a:ext cx="649224" cy="646331"/>
          </a:xfrm>
          <a:prstGeom prst="rect">
            <a:avLst/>
          </a:prstGeom>
          <a:noFill/>
        </p:spPr>
        <p:txBody>
          <a:bodyPr wrap="square" rtlCol="0">
            <a:spAutoFit/>
          </a:bodyPr>
          <a:lstStyle/>
          <a:p>
            <a:r>
              <a:rPr lang="en-US" dirty="0" err="1"/>
              <a:t>Seq</a:t>
            </a:r>
            <a:endParaRPr lang="en-US" dirty="0"/>
          </a:p>
          <a:p>
            <a:r>
              <a:rPr lang="en-US" dirty="0"/>
              <a:t>953</a:t>
            </a:r>
          </a:p>
        </p:txBody>
      </p:sp>
      <p:sp>
        <p:nvSpPr>
          <p:cNvPr id="9" name="TextBox 8">
            <a:extLst>
              <a:ext uri="{FF2B5EF4-FFF2-40B4-BE49-F238E27FC236}">
                <a16:creationId xmlns:a16="http://schemas.microsoft.com/office/drawing/2014/main" xmlns="" id="{70AD6463-B8B6-40C2-8D5B-BE979E19E539}"/>
              </a:ext>
            </a:extLst>
          </p:cNvPr>
          <p:cNvSpPr txBox="1"/>
          <p:nvPr/>
        </p:nvSpPr>
        <p:spPr>
          <a:xfrm>
            <a:off x="8045129" y="3190895"/>
            <a:ext cx="649224" cy="646331"/>
          </a:xfrm>
          <a:prstGeom prst="rect">
            <a:avLst/>
          </a:prstGeom>
          <a:noFill/>
        </p:spPr>
        <p:txBody>
          <a:bodyPr wrap="square" rtlCol="0">
            <a:spAutoFit/>
          </a:bodyPr>
          <a:lstStyle/>
          <a:p>
            <a:r>
              <a:rPr lang="en-US" dirty="0" err="1"/>
              <a:t>Seq</a:t>
            </a:r>
            <a:endParaRPr lang="en-US" dirty="0"/>
          </a:p>
          <a:p>
            <a:r>
              <a:rPr lang="en-US" dirty="0"/>
              <a:t>376</a:t>
            </a:r>
          </a:p>
        </p:txBody>
      </p:sp>
      <p:sp>
        <p:nvSpPr>
          <p:cNvPr id="10" name="TextBox 9">
            <a:extLst>
              <a:ext uri="{FF2B5EF4-FFF2-40B4-BE49-F238E27FC236}">
                <a16:creationId xmlns:a16="http://schemas.microsoft.com/office/drawing/2014/main" xmlns="" id="{02D9F698-63FD-49CD-99D1-295C2A5439C9}"/>
              </a:ext>
            </a:extLst>
          </p:cNvPr>
          <p:cNvSpPr txBox="1"/>
          <p:nvPr/>
        </p:nvSpPr>
        <p:spPr>
          <a:xfrm>
            <a:off x="10294059" y="4041650"/>
            <a:ext cx="649224" cy="646331"/>
          </a:xfrm>
          <a:prstGeom prst="rect">
            <a:avLst/>
          </a:prstGeom>
          <a:noFill/>
        </p:spPr>
        <p:txBody>
          <a:bodyPr wrap="square" rtlCol="0">
            <a:spAutoFit/>
          </a:bodyPr>
          <a:lstStyle/>
          <a:p>
            <a:r>
              <a:rPr lang="en-US" dirty="0" err="1">
                <a:solidFill>
                  <a:srgbClr val="7030A0"/>
                </a:solidFill>
              </a:rPr>
              <a:t>Seq</a:t>
            </a:r>
            <a:endParaRPr lang="en-US" dirty="0">
              <a:solidFill>
                <a:srgbClr val="7030A0"/>
              </a:solidFill>
            </a:endParaRPr>
          </a:p>
          <a:p>
            <a:r>
              <a:rPr lang="en-US" dirty="0">
                <a:solidFill>
                  <a:srgbClr val="7030A0"/>
                </a:solidFill>
              </a:rPr>
              <a:t>246</a:t>
            </a:r>
          </a:p>
        </p:txBody>
      </p:sp>
      <p:sp>
        <p:nvSpPr>
          <p:cNvPr id="11" name="TextBox 10">
            <a:extLst>
              <a:ext uri="{FF2B5EF4-FFF2-40B4-BE49-F238E27FC236}">
                <a16:creationId xmlns:a16="http://schemas.microsoft.com/office/drawing/2014/main" xmlns="" id="{6FF9B332-4CAA-4EC1-A657-337621CC9B9B}"/>
              </a:ext>
            </a:extLst>
          </p:cNvPr>
          <p:cNvSpPr txBox="1"/>
          <p:nvPr/>
        </p:nvSpPr>
        <p:spPr>
          <a:xfrm>
            <a:off x="9574336" y="3200038"/>
            <a:ext cx="649224" cy="646331"/>
          </a:xfrm>
          <a:prstGeom prst="rect">
            <a:avLst/>
          </a:prstGeom>
          <a:noFill/>
        </p:spPr>
        <p:txBody>
          <a:bodyPr wrap="square" rtlCol="0">
            <a:spAutoFit/>
          </a:bodyPr>
          <a:lstStyle/>
          <a:p>
            <a:r>
              <a:rPr lang="en-US" dirty="0" err="1"/>
              <a:t>Seq</a:t>
            </a:r>
            <a:endParaRPr lang="en-US" dirty="0"/>
          </a:p>
          <a:p>
            <a:r>
              <a:rPr lang="en-US" dirty="0"/>
              <a:t>376</a:t>
            </a:r>
          </a:p>
        </p:txBody>
      </p:sp>
      <p:sp>
        <p:nvSpPr>
          <p:cNvPr id="12" name="TextBox 11">
            <a:extLst>
              <a:ext uri="{FF2B5EF4-FFF2-40B4-BE49-F238E27FC236}">
                <a16:creationId xmlns:a16="http://schemas.microsoft.com/office/drawing/2014/main" xmlns="" id="{348A2395-9D66-46A6-8268-7AA7F92CCAE9}"/>
              </a:ext>
            </a:extLst>
          </p:cNvPr>
          <p:cNvSpPr txBox="1"/>
          <p:nvPr/>
        </p:nvSpPr>
        <p:spPr>
          <a:xfrm>
            <a:off x="9574336" y="2429078"/>
            <a:ext cx="649224" cy="646331"/>
          </a:xfrm>
          <a:prstGeom prst="rect">
            <a:avLst/>
          </a:prstGeom>
          <a:noFill/>
        </p:spPr>
        <p:txBody>
          <a:bodyPr wrap="square" rtlCol="0">
            <a:spAutoFit/>
          </a:bodyPr>
          <a:lstStyle/>
          <a:p>
            <a:r>
              <a:rPr lang="en-US" dirty="0" err="1"/>
              <a:t>Seq</a:t>
            </a:r>
            <a:endParaRPr lang="en-US" dirty="0"/>
          </a:p>
          <a:p>
            <a:r>
              <a:rPr lang="en-US" dirty="0"/>
              <a:t>145</a:t>
            </a:r>
          </a:p>
        </p:txBody>
      </p:sp>
      <p:sp>
        <p:nvSpPr>
          <p:cNvPr id="13" name="TextBox 12">
            <a:extLst>
              <a:ext uri="{FF2B5EF4-FFF2-40B4-BE49-F238E27FC236}">
                <a16:creationId xmlns:a16="http://schemas.microsoft.com/office/drawing/2014/main" xmlns="" id="{F44178A1-2ADF-4B98-AEEA-69388FC4E150}"/>
              </a:ext>
            </a:extLst>
          </p:cNvPr>
          <p:cNvSpPr txBox="1"/>
          <p:nvPr/>
        </p:nvSpPr>
        <p:spPr>
          <a:xfrm>
            <a:off x="10294059" y="2429078"/>
            <a:ext cx="649224" cy="646331"/>
          </a:xfrm>
          <a:prstGeom prst="rect">
            <a:avLst/>
          </a:prstGeom>
          <a:noFill/>
        </p:spPr>
        <p:txBody>
          <a:bodyPr wrap="square" rtlCol="0">
            <a:spAutoFit/>
          </a:bodyPr>
          <a:lstStyle/>
          <a:p>
            <a:r>
              <a:rPr lang="en-US" dirty="0" err="1"/>
              <a:t>Seq</a:t>
            </a:r>
            <a:endParaRPr lang="en-US" dirty="0"/>
          </a:p>
          <a:p>
            <a:r>
              <a:rPr lang="en-US" dirty="0"/>
              <a:t>145</a:t>
            </a:r>
          </a:p>
        </p:txBody>
      </p:sp>
      <p:grpSp>
        <p:nvGrpSpPr>
          <p:cNvPr id="17" name="Group 16">
            <a:extLst>
              <a:ext uri="{FF2B5EF4-FFF2-40B4-BE49-F238E27FC236}">
                <a16:creationId xmlns:a16="http://schemas.microsoft.com/office/drawing/2014/main" xmlns="" id="{613AB5FD-1B5B-4A41-A3B8-AD3CC1B18C3B}"/>
              </a:ext>
            </a:extLst>
          </p:cNvPr>
          <p:cNvGrpSpPr/>
          <p:nvPr/>
        </p:nvGrpSpPr>
        <p:grpSpPr>
          <a:xfrm>
            <a:off x="628343" y="1725957"/>
            <a:ext cx="5196813" cy="3824451"/>
            <a:chOff x="1359826" y="1466016"/>
            <a:chExt cx="5196813" cy="3388962"/>
          </a:xfrm>
        </p:grpSpPr>
        <p:pic>
          <p:nvPicPr>
            <p:cNvPr id="18" name="Picture 17">
              <a:extLst>
                <a:ext uri="{FF2B5EF4-FFF2-40B4-BE49-F238E27FC236}">
                  <a16:creationId xmlns:a16="http://schemas.microsoft.com/office/drawing/2014/main" xmlns="" id="{27CAE6D4-8314-48B4-BA6B-1FAA54898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9826" y="1504945"/>
              <a:ext cx="2100653" cy="3067519"/>
            </a:xfrm>
            <a:prstGeom prst="rect">
              <a:avLst/>
            </a:prstGeom>
          </p:spPr>
        </p:pic>
        <p:sp>
          <p:nvSpPr>
            <p:cNvPr id="19" name="Rounded Rectangular Callout 10">
              <a:extLst>
                <a:ext uri="{FF2B5EF4-FFF2-40B4-BE49-F238E27FC236}">
                  <a16:creationId xmlns:a16="http://schemas.microsoft.com/office/drawing/2014/main" xmlns="" id="{8E2432D3-EE27-4700-81F4-C762CD778207}"/>
                </a:ext>
              </a:extLst>
            </p:cNvPr>
            <p:cNvSpPr/>
            <p:nvPr/>
          </p:nvSpPr>
          <p:spPr>
            <a:xfrm>
              <a:off x="4034511" y="1466016"/>
              <a:ext cx="2522128" cy="3388962"/>
            </a:xfrm>
            <a:prstGeom prst="wedgeRoundRectCallout">
              <a:avLst>
                <a:gd name="adj1" fmla="val -80601"/>
                <a:gd name="adj2" fmla="val -3328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mericanSans" pitchFamily="50" charset="0"/>
                </a:rPr>
                <a:t>I had a delay on the 16</a:t>
              </a:r>
              <a:r>
                <a:rPr lang="en-US" baseline="30000" dirty="0">
                  <a:latin typeface="AmericanSans" pitchFamily="50" charset="0"/>
                </a:rPr>
                <a:t>th</a:t>
              </a:r>
              <a:r>
                <a:rPr lang="en-US" dirty="0">
                  <a:latin typeface="AmericanSans" pitchFamily="50" charset="0"/>
                </a:rPr>
                <a:t> that made me illegal for my trip on the 17</a:t>
              </a:r>
              <a:r>
                <a:rPr lang="en-US" baseline="30000" dirty="0">
                  <a:latin typeface="AmericanSans" pitchFamily="50" charset="0"/>
                </a:rPr>
                <a:t>th</a:t>
              </a:r>
              <a:r>
                <a:rPr lang="en-US" dirty="0">
                  <a:latin typeface="AmericanSans" pitchFamily="50" charset="0"/>
                </a:rPr>
                <a:t>.  They split me onto my </a:t>
              </a:r>
              <a:r>
                <a:rPr lang="en-US" dirty="0" err="1">
                  <a:latin typeface="AmericanSans" pitchFamily="50" charset="0"/>
                </a:rPr>
                <a:t>seq</a:t>
              </a:r>
              <a:r>
                <a:rPr lang="en-US" dirty="0">
                  <a:latin typeface="AmericanSans" pitchFamily="50" charset="0"/>
                </a:rPr>
                <a:t> 369 later on the 17</a:t>
              </a:r>
              <a:r>
                <a:rPr lang="en-US" baseline="30000" dirty="0">
                  <a:latin typeface="AmericanSans" pitchFamily="50" charset="0"/>
                </a:rPr>
                <a:t>th</a:t>
              </a:r>
              <a:r>
                <a:rPr lang="en-US" dirty="0">
                  <a:latin typeface="AmericanSans" pitchFamily="50" charset="0"/>
                </a:rPr>
                <a:t> to catch up to the rest of my trip. </a:t>
              </a:r>
            </a:p>
          </p:txBody>
        </p:sp>
      </p:grpSp>
      <p:pic>
        <p:nvPicPr>
          <p:cNvPr id="21" name="Graphic 20" descr="Paper">
            <a:extLst>
              <a:ext uri="{FF2B5EF4-FFF2-40B4-BE49-F238E27FC236}">
                <a16:creationId xmlns:a16="http://schemas.microsoft.com/office/drawing/2014/main" xmlns="" id="{A3C43CE1-936C-46DA-A85D-B5CB7E2D3F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354" y="5285971"/>
            <a:ext cx="2023533" cy="1507067"/>
          </a:xfrm>
          <a:prstGeom prst="rect">
            <a:avLst/>
          </a:prstGeom>
        </p:spPr>
      </p:pic>
      <p:sp>
        <p:nvSpPr>
          <p:cNvPr id="22" name="TextBox 21">
            <a:extLst>
              <a:ext uri="{FF2B5EF4-FFF2-40B4-BE49-F238E27FC236}">
                <a16:creationId xmlns:a16="http://schemas.microsoft.com/office/drawing/2014/main" xmlns="" id="{B8DEC322-89AC-4DDC-9B62-653C4D2C3FF0}"/>
              </a:ext>
            </a:extLst>
          </p:cNvPr>
          <p:cNvSpPr txBox="1"/>
          <p:nvPr/>
        </p:nvSpPr>
        <p:spPr>
          <a:xfrm>
            <a:off x="641952" y="5943765"/>
            <a:ext cx="574196" cy="369332"/>
          </a:xfrm>
          <a:prstGeom prst="rect">
            <a:avLst/>
          </a:prstGeom>
          <a:noFill/>
        </p:spPr>
        <p:txBody>
          <a:bodyPr wrap="none" rtlCol="0">
            <a:spAutoFit/>
          </a:bodyPr>
          <a:lstStyle/>
          <a:p>
            <a:r>
              <a:rPr lang="en-US" dirty="0"/>
              <a:t>10.L</a:t>
            </a:r>
          </a:p>
        </p:txBody>
      </p:sp>
    </p:spTree>
    <p:extLst>
      <p:ext uri="{BB962C8B-B14F-4D97-AF65-F5344CB8AC3E}">
        <p14:creationId xmlns:p14="http://schemas.microsoft.com/office/powerpoint/2010/main" val="369962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15B0CF62-15E9-4C78-A1B0-A8E3C18035CE}"/>
              </a:ext>
            </a:extLst>
          </p:cNvPr>
          <p:cNvSpPr/>
          <p:nvPr/>
        </p:nvSpPr>
        <p:spPr>
          <a:xfrm>
            <a:off x="3263900" y="127053"/>
            <a:ext cx="5664200" cy="862408"/>
          </a:xfrm>
          <a:prstGeom prst="ellipse">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Premium Pay</a:t>
            </a:r>
          </a:p>
        </p:txBody>
      </p:sp>
      <p:graphicFrame>
        <p:nvGraphicFramePr>
          <p:cNvPr id="3" name="Diagram 2">
            <a:extLst>
              <a:ext uri="{FF2B5EF4-FFF2-40B4-BE49-F238E27FC236}">
                <a16:creationId xmlns:a16="http://schemas.microsoft.com/office/drawing/2014/main" xmlns="" id="{E37D81E1-1499-415F-A115-70B93A649063}"/>
              </a:ext>
            </a:extLst>
          </p:cNvPr>
          <p:cNvGraphicFramePr/>
          <p:nvPr>
            <p:extLst>
              <p:ext uri="{D42A27DB-BD31-4B8C-83A1-F6EECF244321}">
                <p14:modId xmlns:p14="http://schemas.microsoft.com/office/powerpoint/2010/main" val="1654890372"/>
              </p:ext>
            </p:extLst>
          </p:nvPr>
        </p:nvGraphicFramePr>
        <p:xfrm>
          <a:off x="2174875" y="1291167"/>
          <a:ext cx="8128000" cy="3976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604F97D4-F4C1-4F36-B426-BE90586DDCC9}"/>
              </a:ext>
            </a:extLst>
          </p:cNvPr>
          <p:cNvSpPr txBox="1"/>
          <p:nvPr/>
        </p:nvSpPr>
        <p:spPr>
          <a:xfrm>
            <a:off x="2435226" y="3730964"/>
            <a:ext cx="7607300" cy="1754326"/>
          </a:xfrm>
          <a:prstGeom prst="rect">
            <a:avLst/>
          </a:prstGeom>
          <a:noFill/>
        </p:spPr>
        <p:txBody>
          <a:bodyPr wrap="square" rtlCol="0">
            <a:spAutoFit/>
          </a:bodyPr>
          <a:lstStyle/>
          <a:p>
            <a:r>
              <a:rPr lang="en-US" dirty="0"/>
              <a:t>Except:</a:t>
            </a:r>
          </a:p>
          <a:p>
            <a:pPr marL="285744" indent="-285744">
              <a:buFont typeface="Wingdings" panose="05000000000000000000" pitchFamily="2" charset="2"/>
              <a:buChar char="v"/>
            </a:pPr>
            <a:r>
              <a:rPr lang="en-US" dirty="0"/>
              <a:t>Where the payment of such premium is excluded elsewhere in the agreement</a:t>
            </a:r>
          </a:p>
          <a:p>
            <a:pPr marL="285744" indent="-285744">
              <a:buFont typeface="Wingdings" panose="05000000000000000000" pitchFamily="2" charset="2"/>
              <a:buChar char="v"/>
            </a:pPr>
            <a:r>
              <a:rPr lang="en-US" dirty="0"/>
              <a:t>Premiums are not paid for sick, training, holding pay, jury duty, bereavement, holiday, settling/moving days and call out pay</a:t>
            </a:r>
          </a:p>
          <a:p>
            <a:pPr marL="285744" indent="-285744">
              <a:buFont typeface="Wingdings" panose="05000000000000000000" pitchFamily="2" charset="2"/>
              <a:buChar char="q"/>
            </a:pPr>
            <a:endParaRPr lang="en-US" dirty="0"/>
          </a:p>
        </p:txBody>
      </p:sp>
      <p:pic>
        <p:nvPicPr>
          <p:cNvPr id="8" name="Graphic 7" descr="Paper">
            <a:extLst>
              <a:ext uri="{FF2B5EF4-FFF2-40B4-BE49-F238E27FC236}">
                <a16:creationId xmlns:a16="http://schemas.microsoft.com/office/drawing/2014/main" xmlns="" id="{C6EE342D-E62B-45DE-850B-A0E5D4C9D7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51343" y="4750183"/>
            <a:ext cx="2023533" cy="1507067"/>
          </a:xfrm>
          <a:prstGeom prst="rect">
            <a:avLst/>
          </a:prstGeom>
        </p:spPr>
      </p:pic>
      <p:sp>
        <p:nvSpPr>
          <p:cNvPr id="9" name="TextBox 8">
            <a:extLst>
              <a:ext uri="{FF2B5EF4-FFF2-40B4-BE49-F238E27FC236}">
                <a16:creationId xmlns:a16="http://schemas.microsoft.com/office/drawing/2014/main" xmlns="" id="{CF442FBA-8696-4137-A108-94A4F0CB9440}"/>
              </a:ext>
            </a:extLst>
          </p:cNvPr>
          <p:cNvSpPr txBox="1"/>
          <p:nvPr/>
        </p:nvSpPr>
        <p:spPr>
          <a:xfrm>
            <a:off x="715230" y="5503715"/>
            <a:ext cx="742511" cy="369332"/>
          </a:xfrm>
          <a:prstGeom prst="rect">
            <a:avLst/>
          </a:prstGeom>
          <a:noFill/>
        </p:spPr>
        <p:txBody>
          <a:bodyPr wrap="none" rtlCol="0">
            <a:spAutoFit/>
          </a:bodyPr>
          <a:lstStyle/>
          <a:p>
            <a:r>
              <a:rPr lang="en-US" dirty="0"/>
              <a:t>10.V.4</a:t>
            </a:r>
          </a:p>
        </p:txBody>
      </p:sp>
    </p:spTree>
    <p:extLst>
      <p:ext uri="{BB962C8B-B14F-4D97-AF65-F5344CB8AC3E}">
        <p14:creationId xmlns:p14="http://schemas.microsoft.com/office/powerpoint/2010/main" val="3472006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BD90A33B-515F-413A-A59B-89AB3977FB22}"/>
              </a:ext>
            </a:extLst>
          </p:cNvPr>
          <p:cNvSpPr/>
          <p:nvPr/>
        </p:nvSpPr>
        <p:spPr>
          <a:xfrm>
            <a:off x="1524000" y="192367"/>
            <a:ext cx="9086851" cy="862408"/>
          </a:xfrm>
          <a:prstGeom prst="ellipse">
            <a:avLst/>
          </a:prstGeom>
          <a:solidFill>
            <a:schemeClr val="accent1">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Pay Protection Miscellaneous</a:t>
            </a:r>
          </a:p>
        </p:txBody>
      </p:sp>
      <p:sp>
        <p:nvSpPr>
          <p:cNvPr id="3" name="TextBox 2">
            <a:extLst>
              <a:ext uri="{FF2B5EF4-FFF2-40B4-BE49-F238E27FC236}">
                <a16:creationId xmlns:a16="http://schemas.microsoft.com/office/drawing/2014/main" xmlns="" id="{2D233A7D-0380-4B31-9177-3A13BAF443A4}"/>
              </a:ext>
            </a:extLst>
          </p:cNvPr>
          <p:cNvSpPr txBox="1"/>
          <p:nvPr/>
        </p:nvSpPr>
        <p:spPr>
          <a:xfrm>
            <a:off x="733426" y="1333502"/>
            <a:ext cx="10572750" cy="4770537"/>
          </a:xfrm>
          <a:prstGeom prst="rect">
            <a:avLst/>
          </a:prstGeom>
          <a:noFill/>
        </p:spPr>
        <p:txBody>
          <a:bodyPr wrap="square" rtlCol="0">
            <a:spAutoFit/>
          </a:bodyPr>
          <a:lstStyle/>
          <a:p>
            <a:pPr marL="342891" indent="-342891">
              <a:buFont typeface="Wingdings" panose="05000000000000000000" pitchFamily="2" charset="2"/>
              <a:buChar char="v"/>
            </a:pPr>
            <a:r>
              <a:rPr lang="en-US" sz="2800" b="1" dirty="0"/>
              <a:t>If you receive Location Delay Incentive pay (LE) it will be measured against any pay protection you receive</a:t>
            </a:r>
          </a:p>
          <a:p>
            <a:pPr marL="342891" indent="-342891">
              <a:buFont typeface="Wingdings" panose="05000000000000000000" pitchFamily="2" charset="2"/>
              <a:buChar char="v"/>
            </a:pPr>
            <a:endParaRPr lang="en-US" sz="2800" b="1" dirty="0"/>
          </a:p>
          <a:p>
            <a:pPr marL="342891" indent="-342891">
              <a:buFont typeface="Wingdings" panose="05000000000000000000" pitchFamily="2" charset="2"/>
              <a:buChar char="v"/>
            </a:pPr>
            <a:r>
              <a:rPr lang="en-US" sz="2800" b="1" dirty="0"/>
              <a:t>The union has a grievance over how the company is currently paying (LUS) and plans to pay for trips in August, that involve cancelled segment(s) and where you have  Rescheduled, Crew Substitution or Equipment Substitution</a:t>
            </a:r>
          </a:p>
          <a:p>
            <a:pPr marL="342891" indent="-342891">
              <a:buFont typeface="Wingdings" panose="05000000000000000000" pitchFamily="2" charset="2"/>
              <a:buChar char="v"/>
            </a:pPr>
            <a:endParaRPr lang="en-US" sz="2800" b="1" dirty="0"/>
          </a:p>
          <a:p>
            <a:pPr marL="342891" indent="-342891">
              <a:buFont typeface="Wingdings" panose="05000000000000000000" pitchFamily="2" charset="2"/>
              <a:buChar char="v"/>
            </a:pPr>
            <a:r>
              <a:rPr lang="en-US" sz="2800" b="1" dirty="0"/>
              <a:t>The union has filed a grievance over the two phases of pay protection for LAA flight attendants</a:t>
            </a:r>
          </a:p>
          <a:p>
            <a:pPr marL="342891" indent="-342891">
              <a:buFont typeface="Wingdings" panose="05000000000000000000" pitchFamily="2" charset="2"/>
              <a:buChar char="v"/>
            </a:pPr>
            <a:endParaRPr lang="en-US" sz="2400" b="1" dirty="0"/>
          </a:p>
        </p:txBody>
      </p:sp>
    </p:spTree>
    <p:extLst>
      <p:ext uri="{BB962C8B-B14F-4D97-AF65-F5344CB8AC3E}">
        <p14:creationId xmlns:p14="http://schemas.microsoft.com/office/powerpoint/2010/main" val="2643656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F9B5C90-828B-4FF9-94B2-C5462D8392C4}"/>
              </a:ext>
            </a:extLst>
          </p:cNvPr>
          <p:cNvSpPr>
            <a:spLocks noGrp="1"/>
          </p:cNvSpPr>
          <p:nvPr>
            <p:ph type="title"/>
          </p:nvPr>
        </p:nvSpPr>
        <p:spPr/>
        <p:txBody>
          <a:bodyPr>
            <a:normAutofit/>
          </a:bodyPr>
          <a:lstStyle/>
          <a:p>
            <a:r>
              <a:rPr lang="en-US" sz="4000" dirty="0"/>
              <a:t>First Phase of Pay Protection  LAA</a:t>
            </a:r>
          </a:p>
        </p:txBody>
      </p:sp>
      <p:sp>
        <p:nvSpPr>
          <p:cNvPr id="5" name="Text Placeholder 4">
            <a:extLst>
              <a:ext uri="{FF2B5EF4-FFF2-40B4-BE49-F238E27FC236}">
                <a16:creationId xmlns:a16="http://schemas.microsoft.com/office/drawing/2014/main" xmlns="" id="{6C0CADD6-DDFF-4E66-B570-AA1262DCBCE2}"/>
              </a:ext>
            </a:extLst>
          </p:cNvPr>
          <p:cNvSpPr>
            <a:spLocks noGrp="1"/>
          </p:cNvSpPr>
          <p:nvPr>
            <p:ph type="body" idx="1"/>
          </p:nvPr>
        </p:nvSpPr>
        <p:spPr/>
        <p:txBody>
          <a:bodyPr>
            <a:normAutofit/>
          </a:bodyPr>
          <a:lstStyle/>
          <a:p>
            <a:r>
              <a:rPr lang="en-US" sz="4000" dirty="0"/>
              <a:t>May 2018</a:t>
            </a:r>
          </a:p>
        </p:txBody>
      </p:sp>
    </p:spTree>
    <p:extLst>
      <p:ext uri="{BB962C8B-B14F-4D97-AF65-F5344CB8AC3E}">
        <p14:creationId xmlns:p14="http://schemas.microsoft.com/office/powerpoint/2010/main" val="2495672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accent1">
                <a:lumMod val="40000"/>
                <a:lumOff val="6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C6896E-A8DA-42FF-81FC-778BF1B3B2F6}"/>
              </a:ext>
            </a:extLst>
          </p:cNvPr>
          <p:cNvSpPr>
            <a:spLocks noGrp="1"/>
          </p:cNvSpPr>
          <p:nvPr>
            <p:ph type="title"/>
          </p:nvPr>
        </p:nvSpPr>
        <p:spPr>
          <a:xfrm>
            <a:off x="1064443" y="395287"/>
            <a:ext cx="10515600" cy="877252"/>
          </a:xfrm>
        </p:spPr>
        <p:txBody>
          <a:bodyPr>
            <a:normAutofit/>
          </a:bodyPr>
          <a:lstStyle/>
          <a:p>
            <a:pPr algn="ctr"/>
            <a:r>
              <a:rPr lang="en-US" dirty="0"/>
              <a:t>May 2018 Changes</a:t>
            </a:r>
          </a:p>
        </p:txBody>
      </p:sp>
      <p:sp>
        <p:nvSpPr>
          <p:cNvPr id="3" name="Content Placeholder 2">
            <a:extLst>
              <a:ext uri="{FF2B5EF4-FFF2-40B4-BE49-F238E27FC236}">
                <a16:creationId xmlns:a16="http://schemas.microsoft.com/office/drawing/2014/main" xmlns="" id="{D8FF3D78-E1A4-412C-9FD5-1E9B24C5DD16}"/>
              </a:ext>
            </a:extLst>
          </p:cNvPr>
          <p:cNvSpPr>
            <a:spLocks noGrp="1"/>
          </p:cNvSpPr>
          <p:nvPr>
            <p:ph idx="1"/>
          </p:nvPr>
        </p:nvSpPr>
        <p:spPr>
          <a:xfrm>
            <a:off x="838200" y="1767841"/>
            <a:ext cx="10515600" cy="4409123"/>
          </a:xfrm>
        </p:spPr>
        <p:txBody>
          <a:bodyPr>
            <a:normAutofit fontScale="25000" lnSpcReduction="20000"/>
          </a:bodyPr>
          <a:lstStyle/>
          <a:p>
            <a:pPr marL="0" indent="0" algn="ctr">
              <a:buNone/>
            </a:pPr>
            <a:endParaRPr lang="en-US" sz="3600" dirty="0"/>
          </a:p>
          <a:p>
            <a:pPr marL="0" indent="0" algn="ctr">
              <a:buNone/>
            </a:pPr>
            <a:endParaRPr lang="en-US" sz="3600" dirty="0"/>
          </a:p>
          <a:p>
            <a:pPr marL="0" indent="0" algn="ctr">
              <a:buNone/>
            </a:pPr>
            <a:r>
              <a:rPr lang="en-US" sz="19200" dirty="0"/>
              <a:t>MIC					IPP</a:t>
            </a:r>
          </a:p>
          <a:p>
            <a:pPr marL="0" indent="0" algn="ctr">
              <a:buNone/>
            </a:pPr>
            <a:endParaRPr lang="en-US" sz="19200" dirty="0"/>
          </a:p>
          <a:p>
            <a:pPr marL="0" indent="0" algn="ctr">
              <a:buNone/>
            </a:pPr>
            <a:endParaRPr lang="en-US" sz="19200" dirty="0"/>
          </a:p>
          <a:p>
            <a:pPr marL="0" indent="0" algn="ctr">
              <a:buNone/>
            </a:pPr>
            <a:r>
              <a:rPr lang="en-US" sz="19200" dirty="0"/>
              <a:t>L5D</a:t>
            </a:r>
          </a:p>
          <a:p>
            <a:pPr marL="0" indent="0" algn="ctr">
              <a:buNone/>
            </a:pPr>
            <a:r>
              <a:rPr lang="en-US" sz="19200" dirty="0"/>
              <a:t>obligation</a:t>
            </a:r>
          </a:p>
          <a:p>
            <a:pPr marL="0" indent="0" algn="ctr">
              <a:buNone/>
            </a:pPr>
            <a:r>
              <a:rPr lang="en-US" sz="19200" dirty="0"/>
              <a:t>		</a:t>
            </a:r>
          </a:p>
          <a:p>
            <a:pPr marL="0" indent="0" algn="ctr">
              <a:buNone/>
            </a:pPr>
            <a:endParaRPr lang="en-US" sz="12000" dirty="0"/>
          </a:p>
          <a:p>
            <a:pPr marL="0" indent="0" algn="ctr">
              <a:buNone/>
            </a:pPr>
            <a:r>
              <a:rPr lang="en-US" sz="12000" dirty="0"/>
              <a:t>		</a:t>
            </a:r>
            <a:r>
              <a:rPr lang="en-US" dirty="0"/>
              <a:t>	     		  </a:t>
            </a:r>
          </a:p>
          <a:p>
            <a:pPr marL="0" indent="0" algn="ctr">
              <a:buNone/>
            </a:pPr>
            <a:r>
              <a:rPr lang="en-US" dirty="0"/>
              <a:t>								</a:t>
            </a:r>
          </a:p>
        </p:txBody>
      </p:sp>
      <p:sp>
        <p:nvSpPr>
          <p:cNvPr id="4" name="&quot;Not Allowed&quot; Symbol 3">
            <a:extLst>
              <a:ext uri="{FF2B5EF4-FFF2-40B4-BE49-F238E27FC236}">
                <a16:creationId xmlns:a16="http://schemas.microsoft.com/office/drawing/2014/main" xmlns="" id="{8F89BD9A-6F9B-40BA-8730-AD46FF06FE52}"/>
              </a:ext>
            </a:extLst>
          </p:cNvPr>
          <p:cNvSpPr/>
          <p:nvPr/>
        </p:nvSpPr>
        <p:spPr>
          <a:xfrm>
            <a:off x="2445235" y="1493520"/>
            <a:ext cx="2065807" cy="2103120"/>
          </a:xfrm>
          <a:prstGeom prst="noSmoking">
            <a:avLst>
              <a:gd name="adj" fmla="val 411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quot;Not Allowed&quot; Symbol 5">
            <a:extLst>
              <a:ext uri="{FF2B5EF4-FFF2-40B4-BE49-F238E27FC236}">
                <a16:creationId xmlns:a16="http://schemas.microsoft.com/office/drawing/2014/main" xmlns="" id="{ACCF41B9-D602-4FF2-919B-DBFDE6D5CF5D}"/>
              </a:ext>
            </a:extLst>
          </p:cNvPr>
          <p:cNvSpPr/>
          <p:nvPr/>
        </p:nvSpPr>
        <p:spPr>
          <a:xfrm>
            <a:off x="7823202" y="1414780"/>
            <a:ext cx="2136140" cy="2103120"/>
          </a:xfrm>
          <a:prstGeom prst="noSmoking">
            <a:avLst>
              <a:gd name="adj" fmla="val 411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quot;Not Allowed&quot; Symbol 6">
            <a:extLst>
              <a:ext uri="{FF2B5EF4-FFF2-40B4-BE49-F238E27FC236}">
                <a16:creationId xmlns:a16="http://schemas.microsoft.com/office/drawing/2014/main" xmlns="" id="{B36DDA5D-AB1F-434F-8F4F-49B27CC81996}"/>
              </a:ext>
            </a:extLst>
          </p:cNvPr>
          <p:cNvSpPr/>
          <p:nvPr/>
        </p:nvSpPr>
        <p:spPr>
          <a:xfrm>
            <a:off x="4399280" y="3738882"/>
            <a:ext cx="3525520" cy="2186940"/>
          </a:xfrm>
          <a:prstGeom prst="noSmoking">
            <a:avLst>
              <a:gd name="adj" fmla="val 368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7415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accent1">
                <a:lumMod val="40000"/>
                <a:lumOff val="60000"/>
              </a:schemeClr>
            </a:gs>
          </a:gsLst>
          <a:lin ang="612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01BFF7E-FF92-44FA-93BD-94074F1DEB37}"/>
              </a:ext>
            </a:extLst>
          </p:cNvPr>
          <p:cNvSpPr>
            <a:spLocks noGrp="1"/>
          </p:cNvSpPr>
          <p:nvPr>
            <p:ph idx="1"/>
          </p:nvPr>
        </p:nvSpPr>
        <p:spPr>
          <a:xfrm>
            <a:off x="838200" y="1303867"/>
            <a:ext cx="10515600" cy="4873096"/>
          </a:xfrm>
        </p:spPr>
        <p:txBody>
          <a:bodyPr>
            <a:normAutofit fontScale="92500" lnSpcReduction="20000"/>
          </a:bodyPr>
          <a:lstStyle/>
          <a:p>
            <a:pPr>
              <a:buFont typeface="Wingdings" panose="05000000000000000000" pitchFamily="2" charset="2"/>
              <a:buChar char="Ø"/>
            </a:pPr>
            <a:r>
              <a:rPr lang="en-US" sz="3600" dirty="0"/>
              <a:t>Line Holders will no longer see a guarantee</a:t>
            </a:r>
          </a:p>
          <a:p>
            <a:pPr>
              <a:buFont typeface="Wingdings" panose="05000000000000000000" pitchFamily="2" charset="2"/>
              <a:buChar char="Ø"/>
            </a:pPr>
            <a:endParaRPr lang="en-US" sz="3600" dirty="0"/>
          </a:p>
          <a:p>
            <a:pPr>
              <a:buFont typeface="Wingdings" panose="05000000000000000000" pitchFamily="2" charset="2"/>
              <a:buChar char="Ø"/>
            </a:pPr>
            <a:r>
              <a:rPr lang="en-US" sz="3600" dirty="0"/>
              <a:t>There will no longer be a MIC obligation for pay protection.</a:t>
            </a:r>
          </a:p>
          <a:p>
            <a:pPr>
              <a:buFont typeface="Wingdings" panose="05000000000000000000" pitchFamily="2" charset="2"/>
              <a:buChar char="Ø"/>
            </a:pPr>
            <a:endParaRPr lang="en-US" sz="3600" dirty="0"/>
          </a:p>
          <a:p>
            <a:pPr>
              <a:buFont typeface="Wingdings" panose="05000000000000000000" pitchFamily="2" charset="2"/>
              <a:buChar char="Ø"/>
            </a:pPr>
            <a:r>
              <a:rPr lang="en-US" sz="3600" dirty="0"/>
              <a:t>If the last trip originating in the last 5 days cancels or you are FAR illegal, you will be pay protected without any obligation, including carry over time.</a:t>
            </a:r>
          </a:p>
          <a:p>
            <a:pPr>
              <a:buFont typeface="Wingdings" panose="05000000000000000000" pitchFamily="2" charset="2"/>
              <a:buChar char="Ø"/>
            </a:pPr>
            <a:endParaRPr lang="en-US" sz="3600" dirty="0"/>
          </a:p>
          <a:p>
            <a:pPr>
              <a:buFont typeface="Wingdings" panose="05000000000000000000" pitchFamily="2" charset="2"/>
              <a:buChar char="Ø"/>
            </a:pPr>
            <a:r>
              <a:rPr lang="en-US" sz="3600" dirty="0"/>
              <a:t>Reserves will keep a 75 hour guarantee</a:t>
            </a:r>
          </a:p>
          <a:p>
            <a:endParaRPr lang="en-US" dirty="0"/>
          </a:p>
        </p:txBody>
      </p:sp>
    </p:spTree>
    <p:extLst>
      <p:ext uri="{BB962C8B-B14F-4D97-AF65-F5344CB8AC3E}">
        <p14:creationId xmlns:p14="http://schemas.microsoft.com/office/powerpoint/2010/main" val="2351517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10000">
              <a:schemeClr val="bg2">
                <a:tint val="97000"/>
                <a:hueMod val="92000"/>
                <a:satMod val="169000"/>
                <a:lumMod val="164000"/>
              </a:schemeClr>
            </a:gs>
            <a:gs pos="100000">
              <a:schemeClr val="accent1">
                <a:lumMod val="40000"/>
                <a:lumOff val="6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DEE95-E44D-4D23-9B02-6222E8F037B3}"/>
              </a:ext>
            </a:extLst>
          </p:cNvPr>
          <p:cNvSpPr>
            <a:spLocks noGrp="1"/>
          </p:cNvSpPr>
          <p:nvPr>
            <p:ph type="title"/>
          </p:nvPr>
        </p:nvSpPr>
        <p:spPr>
          <a:xfrm>
            <a:off x="853440" y="346274"/>
            <a:ext cx="10515600" cy="1180871"/>
          </a:xfrm>
        </p:spPr>
        <p:txBody>
          <a:bodyPr>
            <a:normAutofit fontScale="90000"/>
          </a:bodyPr>
          <a:lstStyle/>
          <a:p>
            <a:r>
              <a:rPr lang="en-US" dirty="0"/>
              <a:t>Last 5 Day Pay Protection Changes</a:t>
            </a:r>
            <a:br>
              <a:rPr lang="en-US" dirty="0"/>
            </a:br>
            <a:r>
              <a:rPr lang="en-US" dirty="0"/>
              <a:t>May 2018  until “2</a:t>
            </a:r>
            <a:r>
              <a:rPr lang="en-US" baseline="30000" dirty="0"/>
              <a:t>nd</a:t>
            </a:r>
            <a:r>
              <a:rPr lang="en-US" dirty="0"/>
              <a:t> Phase” </a:t>
            </a:r>
          </a:p>
        </p:txBody>
      </p:sp>
      <p:graphicFrame>
        <p:nvGraphicFramePr>
          <p:cNvPr id="10" name="Content Placeholder 9">
            <a:extLst>
              <a:ext uri="{FF2B5EF4-FFF2-40B4-BE49-F238E27FC236}">
                <a16:creationId xmlns:a16="http://schemas.microsoft.com/office/drawing/2014/main" xmlns="" id="{2F3E8F68-22C8-486E-A570-886747613576}"/>
              </a:ext>
            </a:extLst>
          </p:cNvPr>
          <p:cNvGraphicFramePr>
            <a:graphicFrameLocks noGrp="1"/>
          </p:cNvGraphicFramePr>
          <p:nvPr>
            <p:ph idx="1"/>
            <p:extLst>
              <p:ext uri="{D42A27DB-BD31-4B8C-83A1-F6EECF244321}">
                <p14:modId xmlns:p14="http://schemas.microsoft.com/office/powerpoint/2010/main" val="2442745437"/>
              </p:ext>
            </p:extLst>
          </p:nvPr>
        </p:nvGraphicFramePr>
        <p:xfrm>
          <a:off x="880982" y="1592732"/>
          <a:ext cx="4572006" cy="2024877"/>
        </p:xfrm>
        <a:graphic>
          <a:graphicData uri="http://schemas.openxmlformats.org/drawingml/2006/table">
            <a:tbl>
              <a:tblPr firstRow="1" bandRow="1">
                <a:tableStyleId>{5C22544A-7EE6-4342-B048-85BDC9FD1C3A}</a:tableStyleId>
              </a:tblPr>
              <a:tblGrid>
                <a:gridCol w="631595">
                  <a:extLst>
                    <a:ext uri="{9D8B030D-6E8A-4147-A177-3AD203B41FA5}">
                      <a16:colId xmlns:a16="http://schemas.microsoft.com/office/drawing/2014/main" xmlns="" val="1331027451"/>
                    </a:ext>
                  </a:extLst>
                </a:gridCol>
                <a:gridCol w="697584">
                  <a:extLst>
                    <a:ext uri="{9D8B030D-6E8A-4147-A177-3AD203B41FA5}">
                      <a16:colId xmlns:a16="http://schemas.microsoft.com/office/drawing/2014/main" xmlns="" val="2806520586"/>
                    </a:ext>
                  </a:extLst>
                </a:gridCol>
                <a:gridCol w="683127">
                  <a:extLst>
                    <a:ext uri="{9D8B030D-6E8A-4147-A177-3AD203B41FA5}">
                      <a16:colId xmlns:a16="http://schemas.microsoft.com/office/drawing/2014/main" xmlns="" val="3050259933"/>
                    </a:ext>
                  </a:extLst>
                </a:gridCol>
                <a:gridCol w="568723">
                  <a:extLst>
                    <a:ext uri="{9D8B030D-6E8A-4147-A177-3AD203B41FA5}">
                      <a16:colId xmlns:a16="http://schemas.microsoft.com/office/drawing/2014/main" xmlns="" val="3186409386"/>
                    </a:ext>
                  </a:extLst>
                </a:gridCol>
                <a:gridCol w="663659">
                  <a:extLst>
                    <a:ext uri="{9D8B030D-6E8A-4147-A177-3AD203B41FA5}">
                      <a16:colId xmlns:a16="http://schemas.microsoft.com/office/drawing/2014/main" xmlns="" val="2854934781"/>
                    </a:ext>
                  </a:extLst>
                </a:gridCol>
                <a:gridCol w="663659">
                  <a:extLst>
                    <a:ext uri="{9D8B030D-6E8A-4147-A177-3AD203B41FA5}">
                      <a16:colId xmlns:a16="http://schemas.microsoft.com/office/drawing/2014/main" xmlns="" val="845289803"/>
                    </a:ext>
                  </a:extLst>
                </a:gridCol>
                <a:gridCol w="663659">
                  <a:extLst>
                    <a:ext uri="{9D8B030D-6E8A-4147-A177-3AD203B41FA5}">
                      <a16:colId xmlns:a16="http://schemas.microsoft.com/office/drawing/2014/main" xmlns="" val="1058634087"/>
                    </a:ext>
                  </a:extLst>
                </a:gridCol>
              </a:tblGrid>
              <a:tr h="674959">
                <a:tc>
                  <a:txBody>
                    <a:bodyPr/>
                    <a:lstStyle/>
                    <a:p>
                      <a:endParaRPr lang="en-US" sz="1300" dirty="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tc>
                  <a:txBody>
                    <a:bodyPr/>
                    <a:lstStyle/>
                    <a:p>
                      <a:endParaRPr lang="en-US" sz="130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extLst>
                  <a:ext uri="{0D108BD9-81ED-4DB2-BD59-A6C34878D82A}">
                    <a16:rowId xmlns:a16="http://schemas.microsoft.com/office/drawing/2014/main" xmlns="" val="3370228418"/>
                  </a:ext>
                </a:extLst>
              </a:tr>
              <a:tr h="674959">
                <a:tc>
                  <a:txBody>
                    <a:bodyPr/>
                    <a:lstStyle/>
                    <a:p>
                      <a:endParaRPr lang="en-US" sz="130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tc>
                  <a:txBody>
                    <a:bodyPr/>
                    <a:lstStyle/>
                    <a:p>
                      <a:r>
                        <a:rPr lang="en-US" sz="1300" dirty="0"/>
                        <a:t>24</a:t>
                      </a:r>
                    </a:p>
                  </a:txBody>
                  <a:tcPr>
                    <a:solidFill>
                      <a:schemeClr val="accent6">
                        <a:lumMod val="40000"/>
                        <a:lumOff val="60000"/>
                      </a:schemeClr>
                    </a:solidFill>
                  </a:tcPr>
                </a:tc>
                <a:tc>
                  <a:txBody>
                    <a:bodyPr/>
                    <a:lstStyle/>
                    <a:p>
                      <a:r>
                        <a:rPr lang="en-US" sz="1300" dirty="0"/>
                        <a:t>25</a:t>
                      </a:r>
                    </a:p>
                  </a:txBody>
                  <a:tcPr>
                    <a:solidFill>
                      <a:schemeClr val="accent6">
                        <a:lumMod val="40000"/>
                        <a:lumOff val="60000"/>
                      </a:schemeClr>
                    </a:solidFill>
                  </a:tcPr>
                </a:tc>
                <a:tc>
                  <a:txBody>
                    <a:bodyPr/>
                    <a:lstStyle/>
                    <a:p>
                      <a:r>
                        <a:rPr lang="en-US" sz="1300" dirty="0"/>
                        <a:t>26</a:t>
                      </a:r>
                    </a:p>
                  </a:txBody>
                  <a:tcPr>
                    <a:solidFill>
                      <a:schemeClr val="accent6">
                        <a:lumMod val="40000"/>
                        <a:lumOff val="60000"/>
                      </a:schemeClr>
                    </a:solidFill>
                  </a:tcPr>
                </a:tc>
                <a:tc>
                  <a:txBody>
                    <a:bodyPr/>
                    <a:lstStyle/>
                    <a:p>
                      <a:r>
                        <a:rPr lang="en-US" sz="1300" dirty="0"/>
                        <a:t>27</a:t>
                      </a:r>
                    </a:p>
                  </a:txBody>
                  <a:tcPr>
                    <a:solidFill>
                      <a:schemeClr val="accent6">
                        <a:lumMod val="40000"/>
                        <a:lumOff val="60000"/>
                      </a:schemeClr>
                    </a:solidFill>
                  </a:tcPr>
                </a:tc>
                <a:extLst>
                  <a:ext uri="{0D108BD9-81ED-4DB2-BD59-A6C34878D82A}">
                    <a16:rowId xmlns:a16="http://schemas.microsoft.com/office/drawing/2014/main" xmlns="" val="2323447788"/>
                  </a:ext>
                </a:extLst>
              </a:tr>
              <a:tr h="674959">
                <a:tc>
                  <a:txBody>
                    <a:bodyPr/>
                    <a:lstStyle/>
                    <a:p>
                      <a:r>
                        <a:rPr lang="en-US" sz="1300" dirty="0"/>
                        <a:t>28</a:t>
                      </a:r>
                    </a:p>
                    <a:p>
                      <a:r>
                        <a:rPr lang="en-US" sz="1600" dirty="0"/>
                        <a:t>SEQ</a:t>
                      </a:r>
                    </a:p>
                  </a:txBody>
                  <a:tcPr>
                    <a:solidFill>
                      <a:schemeClr val="accent6">
                        <a:lumMod val="40000"/>
                        <a:lumOff val="60000"/>
                      </a:schemeClr>
                    </a:solidFill>
                  </a:tcPr>
                </a:tc>
                <a:tc>
                  <a:txBody>
                    <a:bodyPr/>
                    <a:lstStyle/>
                    <a:p>
                      <a:r>
                        <a:rPr lang="en-US" sz="1300" dirty="0"/>
                        <a:t>29</a:t>
                      </a:r>
                    </a:p>
                    <a:p>
                      <a:r>
                        <a:rPr lang="en-US" sz="1300" dirty="0"/>
                        <a:t>SEQ</a:t>
                      </a:r>
                    </a:p>
                  </a:txBody>
                  <a:tcPr>
                    <a:solidFill>
                      <a:schemeClr val="accent6">
                        <a:lumMod val="40000"/>
                        <a:lumOff val="60000"/>
                      </a:schemeClr>
                    </a:solidFill>
                  </a:tcPr>
                </a:tc>
                <a:tc>
                  <a:txBody>
                    <a:bodyPr/>
                    <a:lstStyle/>
                    <a:p>
                      <a:r>
                        <a:rPr lang="en-US" sz="1300" dirty="0">
                          <a:solidFill>
                            <a:srgbClr val="FF0000"/>
                          </a:solidFill>
                        </a:rPr>
                        <a:t>30</a:t>
                      </a:r>
                    </a:p>
                    <a:p>
                      <a:r>
                        <a:rPr lang="en-US" sz="1300" dirty="0">
                          <a:solidFill>
                            <a:srgbClr val="FF0000"/>
                          </a:solidFill>
                        </a:rPr>
                        <a:t>SEQ</a:t>
                      </a:r>
                    </a:p>
                  </a:txBody>
                  <a:tcPr>
                    <a:solidFill>
                      <a:schemeClr val="accent6">
                        <a:lumMod val="40000"/>
                        <a:lumOff val="60000"/>
                      </a:schemeClr>
                    </a:solidFill>
                  </a:tcPr>
                </a:tc>
                <a:tc>
                  <a:txBody>
                    <a:bodyPr/>
                    <a:lstStyle/>
                    <a:p>
                      <a:r>
                        <a:rPr lang="en-US" sz="1300" dirty="0"/>
                        <a:t>31</a:t>
                      </a:r>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tc>
                  <a:txBody>
                    <a:bodyPr/>
                    <a:lstStyle/>
                    <a:p>
                      <a:endParaRPr lang="en-US" sz="130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extLst>
                  <a:ext uri="{0D108BD9-81ED-4DB2-BD59-A6C34878D82A}">
                    <a16:rowId xmlns:a16="http://schemas.microsoft.com/office/drawing/2014/main" xmlns="" val="3464997079"/>
                  </a:ext>
                </a:extLst>
              </a:tr>
            </a:tbl>
          </a:graphicData>
        </a:graphic>
      </p:graphicFrame>
      <p:graphicFrame>
        <p:nvGraphicFramePr>
          <p:cNvPr id="11" name="Content Placeholder 9">
            <a:extLst>
              <a:ext uri="{FF2B5EF4-FFF2-40B4-BE49-F238E27FC236}">
                <a16:creationId xmlns:a16="http://schemas.microsoft.com/office/drawing/2014/main" xmlns="" id="{901C006A-CE08-4E30-9117-CEB7A1E4808E}"/>
              </a:ext>
            </a:extLst>
          </p:cNvPr>
          <p:cNvGraphicFramePr>
            <a:graphicFrameLocks/>
          </p:cNvGraphicFramePr>
          <p:nvPr>
            <p:extLst>
              <p:ext uri="{D42A27DB-BD31-4B8C-83A1-F6EECF244321}">
                <p14:modId xmlns:p14="http://schemas.microsoft.com/office/powerpoint/2010/main" val="336346969"/>
              </p:ext>
            </p:extLst>
          </p:nvPr>
        </p:nvGraphicFramePr>
        <p:xfrm>
          <a:off x="880983" y="4619532"/>
          <a:ext cx="4652557" cy="2024877"/>
        </p:xfrm>
        <a:graphic>
          <a:graphicData uri="http://schemas.openxmlformats.org/drawingml/2006/table">
            <a:tbl>
              <a:tblPr firstRow="1" bandRow="1">
                <a:tableStyleId>{5C22544A-7EE6-4342-B048-85BDC9FD1C3A}</a:tableStyleId>
              </a:tblPr>
              <a:tblGrid>
                <a:gridCol w="600451">
                  <a:extLst>
                    <a:ext uri="{9D8B030D-6E8A-4147-A177-3AD203B41FA5}">
                      <a16:colId xmlns:a16="http://schemas.microsoft.com/office/drawing/2014/main" xmlns="" val="1331027451"/>
                    </a:ext>
                  </a:extLst>
                </a:gridCol>
                <a:gridCol w="675351">
                  <a:extLst>
                    <a:ext uri="{9D8B030D-6E8A-4147-A177-3AD203B41FA5}">
                      <a16:colId xmlns:a16="http://schemas.microsoft.com/office/drawing/2014/main" xmlns="" val="2806520586"/>
                    </a:ext>
                  </a:extLst>
                </a:gridCol>
                <a:gridCol w="675351">
                  <a:extLst>
                    <a:ext uri="{9D8B030D-6E8A-4147-A177-3AD203B41FA5}">
                      <a16:colId xmlns:a16="http://schemas.microsoft.com/office/drawing/2014/main" xmlns="" val="3050259933"/>
                    </a:ext>
                  </a:extLst>
                </a:gridCol>
                <a:gridCol w="675351">
                  <a:extLst>
                    <a:ext uri="{9D8B030D-6E8A-4147-A177-3AD203B41FA5}">
                      <a16:colId xmlns:a16="http://schemas.microsoft.com/office/drawing/2014/main" xmlns="" val="3186409386"/>
                    </a:ext>
                  </a:extLst>
                </a:gridCol>
                <a:gridCol w="675351">
                  <a:extLst>
                    <a:ext uri="{9D8B030D-6E8A-4147-A177-3AD203B41FA5}">
                      <a16:colId xmlns:a16="http://schemas.microsoft.com/office/drawing/2014/main" xmlns="" val="2854934781"/>
                    </a:ext>
                  </a:extLst>
                </a:gridCol>
                <a:gridCol w="675351">
                  <a:extLst>
                    <a:ext uri="{9D8B030D-6E8A-4147-A177-3AD203B41FA5}">
                      <a16:colId xmlns:a16="http://schemas.microsoft.com/office/drawing/2014/main" xmlns="" val="845289803"/>
                    </a:ext>
                  </a:extLst>
                </a:gridCol>
                <a:gridCol w="675351">
                  <a:extLst>
                    <a:ext uri="{9D8B030D-6E8A-4147-A177-3AD203B41FA5}">
                      <a16:colId xmlns:a16="http://schemas.microsoft.com/office/drawing/2014/main" xmlns="" val="1058634087"/>
                    </a:ext>
                  </a:extLst>
                </a:gridCol>
              </a:tblGrid>
              <a:tr h="674959">
                <a:tc>
                  <a:txBody>
                    <a:bodyPr/>
                    <a:lstStyle/>
                    <a:p>
                      <a:endParaRPr lang="en-US" sz="1300" dirty="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tc>
                  <a:txBody>
                    <a:bodyPr/>
                    <a:lstStyle/>
                    <a:p>
                      <a:endParaRPr lang="en-US" sz="130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extLst>
                  <a:ext uri="{0D108BD9-81ED-4DB2-BD59-A6C34878D82A}">
                    <a16:rowId xmlns:a16="http://schemas.microsoft.com/office/drawing/2014/main" xmlns="" val="3370228418"/>
                  </a:ext>
                </a:extLst>
              </a:tr>
              <a:tr h="674959">
                <a:tc>
                  <a:txBody>
                    <a:bodyPr/>
                    <a:lstStyle/>
                    <a:p>
                      <a:endParaRPr lang="en-US" sz="1300" dirty="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tc>
                  <a:txBody>
                    <a:bodyPr/>
                    <a:lstStyle/>
                    <a:p>
                      <a:endParaRPr lang="en-US" sz="1300" dirty="0"/>
                    </a:p>
                  </a:txBody>
                  <a:tcPr>
                    <a:solidFill>
                      <a:schemeClr val="accent6">
                        <a:lumMod val="40000"/>
                        <a:lumOff val="60000"/>
                      </a:schemeClr>
                    </a:solidFill>
                  </a:tcPr>
                </a:tc>
                <a:tc>
                  <a:txBody>
                    <a:bodyPr/>
                    <a:lstStyle/>
                    <a:p>
                      <a:r>
                        <a:rPr lang="en-US" sz="1300" dirty="0"/>
                        <a:t>24</a:t>
                      </a:r>
                    </a:p>
                  </a:txBody>
                  <a:tcPr>
                    <a:solidFill>
                      <a:schemeClr val="accent6">
                        <a:lumMod val="40000"/>
                        <a:lumOff val="60000"/>
                      </a:schemeClr>
                    </a:solidFill>
                  </a:tcPr>
                </a:tc>
                <a:tc>
                  <a:txBody>
                    <a:bodyPr/>
                    <a:lstStyle/>
                    <a:p>
                      <a:r>
                        <a:rPr lang="en-US" sz="1300" dirty="0"/>
                        <a:t>25</a:t>
                      </a:r>
                    </a:p>
                  </a:txBody>
                  <a:tcPr>
                    <a:solidFill>
                      <a:schemeClr val="accent6">
                        <a:lumMod val="40000"/>
                        <a:lumOff val="60000"/>
                      </a:schemeClr>
                    </a:solidFill>
                  </a:tcPr>
                </a:tc>
                <a:tc>
                  <a:txBody>
                    <a:bodyPr/>
                    <a:lstStyle/>
                    <a:p>
                      <a:r>
                        <a:rPr lang="en-US" sz="1300" dirty="0"/>
                        <a:t>26</a:t>
                      </a:r>
                    </a:p>
                  </a:txBody>
                  <a:tcPr>
                    <a:solidFill>
                      <a:schemeClr val="accent6">
                        <a:lumMod val="40000"/>
                        <a:lumOff val="60000"/>
                      </a:schemeClr>
                    </a:solidFill>
                  </a:tcPr>
                </a:tc>
                <a:tc>
                  <a:txBody>
                    <a:bodyPr/>
                    <a:lstStyle/>
                    <a:p>
                      <a:r>
                        <a:rPr lang="en-US" sz="1300" dirty="0"/>
                        <a:t>27</a:t>
                      </a:r>
                    </a:p>
                  </a:txBody>
                  <a:tcPr>
                    <a:solidFill>
                      <a:schemeClr val="accent6">
                        <a:lumMod val="40000"/>
                        <a:lumOff val="60000"/>
                      </a:schemeClr>
                    </a:solidFill>
                  </a:tcPr>
                </a:tc>
                <a:extLst>
                  <a:ext uri="{0D108BD9-81ED-4DB2-BD59-A6C34878D82A}">
                    <a16:rowId xmlns:a16="http://schemas.microsoft.com/office/drawing/2014/main" xmlns="" val="2323447788"/>
                  </a:ext>
                </a:extLst>
              </a:tr>
              <a:tr h="674959">
                <a:tc>
                  <a:txBody>
                    <a:bodyPr/>
                    <a:lstStyle/>
                    <a:p>
                      <a:r>
                        <a:rPr lang="en-US" sz="1300" dirty="0"/>
                        <a:t>28</a:t>
                      </a:r>
                    </a:p>
                  </a:txBody>
                  <a:tcPr>
                    <a:solidFill>
                      <a:schemeClr val="accent6">
                        <a:lumMod val="40000"/>
                        <a:lumOff val="60000"/>
                      </a:schemeClr>
                    </a:solidFill>
                  </a:tcPr>
                </a:tc>
                <a:tc>
                  <a:txBody>
                    <a:bodyPr/>
                    <a:lstStyle/>
                    <a:p>
                      <a:r>
                        <a:rPr lang="en-US" sz="1300" dirty="0"/>
                        <a:t>29</a:t>
                      </a:r>
                    </a:p>
                  </a:txBody>
                  <a:tcPr>
                    <a:solidFill>
                      <a:schemeClr val="accent6">
                        <a:lumMod val="40000"/>
                        <a:lumOff val="60000"/>
                      </a:schemeClr>
                    </a:solidFill>
                  </a:tcPr>
                </a:tc>
                <a:tc>
                  <a:txBody>
                    <a:bodyPr/>
                    <a:lstStyle/>
                    <a:p>
                      <a:r>
                        <a:rPr lang="en-US" sz="1300" dirty="0"/>
                        <a:t>30</a:t>
                      </a:r>
                    </a:p>
                  </a:txBody>
                  <a:tcPr>
                    <a:solidFill>
                      <a:schemeClr val="accent6">
                        <a:lumMod val="40000"/>
                        <a:lumOff val="60000"/>
                      </a:schemeClr>
                    </a:solidFill>
                  </a:tcPr>
                </a:tc>
                <a:tc>
                  <a:txBody>
                    <a:bodyPr/>
                    <a:lstStyle/>
                    <a:p>
                      <a:r>
                        <a:rPr lang="en-US" sz="1300" dirty="0"/>
                        <a:t>31</a:t>
                      </a:r>
                    </a:p>
                    <a:p>
                      <a:r>
                        <a:rPr lang="en-US" sz="1300" dirty="0"/>
                        <a:t>SEQ</a:t>
                      </a:r>
                    </a:p>
                  </a:txBody>
                  <a:tcPr>
                    <a:solidFill>
                      <a:schemeClr val="accent6">
                        <a:lumMod val="40000"/>
                        <a:lumOff val="60000"/>
                      </a:schemeClr>
                    </a:solidFill>
                  </a:tcPr>
                </a:tc>
                <a:tc>
                  <a:txBody>
                    <a:bodyPr/>
                    <a:lstStyle/>
                    <a:p>
                      <a:r>
                        <a:rPr lang="en-US" sz="1300" dirty="0"/>
                        <a:t>1</a:t>
                      </a:r>
                    </a:p>
                    <a:p>
                      <a:r>
                        <a:rPr lang="en-US" sz="1300" dirty="0"/>
                        <a:t>SEQ</a:t>
                      </a:r>
                    </a:p>
                  </a:txBody>
                  <a:tcPr>
                    <a:solidFill>
                      <a:schemeClr val="accent6">
                        <a:lumMod val="40000"/>
                        <a:lumOff val="60000"/>
                      </a:schemeClr>
                    </a:solidFill>
                  </a:tcPr>
                </a:tc>
                <a:tc>
                  <a:txBody>
                    <a:bodyPr/>
                    <a:lstStyle/>
                    <a:p>
                      <a:r>
                        <a:rPr lang="en-US" sz="1300" dirty="0">
                          <a:solidFill>
                            <a:srgbClr val="FF0000"/>
                          </a:solidFill>
                        </a:rPr>
                        <a:t>2</a:t>
                      </a:r>
                    </a:p>
                    <a:p>
                      <a:r>
                        <a:rPr lang="en-US" sz="1300" dirty="0">
                          <a:solidFill>
                            <a:srgbClr val="FF0000"/>
                          </a:solidFill>
                        </a:rPr>
                        <a:t>SEQ</a:t>
                      </a:r>
                    </a:p>
                  </a:txBody>
                  <a:tcPr>
                    <a:solidFill>
                      <a:schemeClr val="accent6">
                        <a:lumMod val="40000"/>
                        <a:lumOff val="60000"/>
                      </a:schemeClr>
                    </a:solidFill>
                  </a:tcPr>
                </a:tc>
                <a:tc>
                  <a:txBody>
                    <a:bodyPr/>
                    <a:lstStyle/>
                    <a:p>
                      <a:r>
                        <a:rPr lang="en-US" sz="1300" dirty="0"/>
                        <a:t>3</a:t>
                      </a:r>
                    </a:p>
                  </a:txBody>
                  <a:tcPr>
                    <a:solidFill>
                      <a:schemeClr val="accent6">
                        <a:lumMod val="40000"/>
                        <a:lumOff val="60000"/>
                      </a:schemeClr>
                    </a:solidFill>
                  </a:tcPr>
                </a:tc>
                <a:extLst>
                  <a:ext uri="{0D108BD9-81ED-4DB2-BD59-A6C34878D82A}">
                    <a16:rowId xmlns:a16="http://schemas.microsoft.com/office/drawing/2014/main" xmlns="" val="3464997079"/>
                  </a:ext>
                </a:extLst>
              </a:tr>
            </a:tbl>
          </a:graphicData>
        </a:graphic>
      </p:graphicFrame>
      <p:sp>
        <p:nvSpPr>
          <p:cNvPr id="12" name="TextBox 11">
            <a:extLst>
              <a:ext uri="{FF2B5EF4-FFF2-40B4-BE49-F238E27FC236}">
                <a16:creationId xmlns:a16="http://schemas.microsoft.com/office/drawing/2014/main" xmlns="" id="{01A66AE8-31C3-479E-B70B-D68ECBE8197E}"/>
              </a:ext>
            </a:extLst>
          </p:cNvPr>
          <p:cNvSpPr txBox="1"/>
          <p:nvPr/>
        </p:nvSpPr>
        <p:spPr>
          <a:xfrm>
            <a:off x="6111240" y="1866509"/>
            <a:ext cx="5165888" cy="1477328"/>
          </a:xfrm>
          <a:prstGeom prst="rect">
            <a:avLst/>
          </a:prstGeom>
          <a:noFill/>
        </p:spPr>
        <p:txBody>
          <a:bodyPr wrap="square" rtlCol="0">
            <a:spAutoFit/>
          </a:bodyPr>
          <a:lstStyle/>
          <a:p>
            <a:r>
              <a:rPr lang="en-US" dirty="0"/>
              <a:t>Last Trip Originating Last 5 Days</a:t>
            </a:r>
          </a:p>
          <a:p>
            <a:endParaRPr lang="en-US" dirty="0"/>
          </a:p>
          <a:p>
            <a:r>
              <a:rPr lang="en-US" dirty="0"/>
              <a:t>Cancels		No Obligation</a:t>
            </a:r>
          </a:p>
          <a:p>
            <a:endParaRPr lang="en-US" dirty="0"/>
          </a:p>
          <a:p>
            <a:r>
              <a:rPr lang="en-US" dirty="0"/>
              <a:t>FAR Illegal	No Obligation</a:t>
            </a:r>
          </a:p>
        </p:txBody>
      </p:sp>
      <p:sp>
        <p:nvSpPr>
          <p:cNvPr id="13" name="TextBox 12">
            <a:extLst>
              <a:ext uri="{FF2B5EF4-FFF2-40B4-BE49-F238E27FC236}">
                <a16:creationId xmlns:a16="http://schemas.microsoft.com/office/drawing/2014/main" xmlns="" id="{6E7E6409-9104-4432-9B29-A6FDB3EF9DA0}"/>
              </a:ext>
            </a:extLst>
          </p:cNvPr>
          <p:cNvSpPr txBox="1"/>
          <p:nvPr/>
        </p:nvSpPr>
        <p:spPr>
          <a:xfrm>
            <a:off x="6014301" y="4517012"/>
            <a:ext cx="5354739" cy="1477328"/>
          </a:xfrm>
          <a:prstGeom prst="rect">
            <a:avLst/>
          </a:prstGeom>
          <a:noFill/>
        </p:spPr>
        <p:txBody>
          <a:bodyPr wrap="square" rtlCol="0">
            <a:spAutoFit/>
          </a:bodyPr>
          <a:lstStyle/>
          <a:p>
            <a:r>
              <a:rPr lang="en-US" dirty="0"/>
              <a:t>Last Trip Originating Last 5 Days Carry Over</a:t>
            </a:r>
          </a:p>
          <a:p>
            <a:endParaRPr lang="en-US" dirty="0"/>
          </a:p>
          <a:p>
            <a:r>
              <a:rPr lang="en-US" dirty="0"/>
              <a:t>Cancels		No Obligation</a:t>
            </a:r>
          </a:p>
          <a:p>
            <a:endParaRPr lang="en-US" dirty="0"/>
          </a:p>
          <a:p>
            <a:r>
              <a:rPr lang="en-US" dirty="0"/>
              <a:t>FAR Illegal	No Obligation</a:t>
            </a:r>
          </a:p>
        </p:txBody>
      </p:sp>
      <p:sp>
        <p:nvSpPr>
          <p:cNvPr id="14" name="Freeform 44">
            <a:extLst>
              <a:ext uri="{FF2B5EF4-FFF2-40B4-BE49-F238E27FC236}">
                <a16:creationId xmlns:a16="http://schemas.microsoft.com/office/drawing/2014/main" xmlns="" id="{70715E49-038F-4C1B-9337-A56DCDC0C148}"/>
              </a:ext>
            </a:extLst>
          </p:cNvPr>
          <p:cNvSpPr>
            <a:spLocks noChangeAspect="1"/>
          </p:cNvSpPr>
          <p:nvPr/>
        </p:nvSpPr>
        <p:spPr>
          <a:xfrm>
            <a:off x="10242595" y="2878947"/>
            <a:ext cx="379439" cy="359687"/>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Freeform 44">
            <a:extLst>
              <a:ext uri="{FF2B5EF4-FFF2-40B4-BE49-F238E27FC236}">
                <a16:creationId xmlns:a16="http://schemas.microsoft.com/office/drawing/2014/main" xmlns="" id="{C138D4E7-96CD-4F57-B561-C1404BAB0103}"/>
              </a:ext>
            </a:extLst>
          </p:cNvPr>
          <p:cNvSpPr>
            <a:spLocks noChangeAspect="1"/>
          </p:cNvSpPr>
          <p:nvPr/>
        </p:nvSpPr>
        <p:spPr>
          <a:xfrm>
            <a:off x="10239435" y="2349579"/>
            <a:ext cx="379439" cy="359687"/>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Freeform 44">
            <a:extLst>
              <a:ext uri="{FF2B5EF4-FFF2-40B4-BE49-F238E27FC236}">
                <a16:creationId xmlns:a16="http://schemas.microsoft.com/office/drawing/2014/main" xmlns="" id="{871F5257-6010-4027-9F75-1140D8EEAF7F}"/>
              </a:ext>
            </a:extLst>
          </p:cNvPr>
          <p:cNvSpPr>
            <a:spLocks noChangeAspect="1"/>
          </p:cNvSpPr>
          <p:nvPr/>
        </p:nvSpPr>
        <p:spPr>
          <a:xfrm>
            <a:off x="10239435" y="5631973"/>
            <a:ext cx="379439" cy="359687"/>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7" name="Freeform 44">
            <a:extLst>
              <a:ext uri="{FF2B5EF4-FFF2-40B4-BE49-F238E27FC236}">
                <a16:creationId xmlns:a16="http://schemas.microsoft.com/office/drawing/2014/main" xmlns="" id="{91F73A7A-0175-40BE-844E-41FC2A8083C5}"/>
              </a:ext>
            </a:extLst>
          </p:cNvPr>
          <p:cNvSpPr>
            <a:spLocks noChangeAspect="1"/>
          </p:cNvSpPr>
          <p:nvPr/>
        </p:nvSpPr>
        <p:spPr>
          <a:xfrm>
            <a:off x="10247679" y="4921146"/>
            <a:ext cx="379439" cy="359687"/>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AA12DB97-7143-4C5E-B04F-C5F3FF078AA0}"/>
              </a:ext>
            </a:extLst>
          </p:cNvPr>
          <p:cNvSpPr txBox="1"/>
          <p:nvPr/>
        </p:nvSpPr>
        <p:spPr>
          <a:xfrm>
            <a:off x="880981" y="3864989"/>
            <a:ext cx="4572003" cy="369332"/>
          </a:xfrm>
          <a:prstGeom prst="rect">
            <a:avLst/>
          </a:prstGeom>
          <a:noFill/>
        </p:spPr>
        <p:txBody>
          <a:bodyPr wrap="square" rtlCol="0">
            <a:spAutoFit/>
          </a:bodyPr>
          <a:lstStyle/>
          <a:p>
            <a:r>
              <a:rPr lang="en-US" dirty="0">
                <a:solidFill>
                  <a:srgbClr val="FF0000"/>
                </a:solidFill>
              </a:rPr>
              <a:t>Paid in month SEQ terminates</a:t>
            </a:r>
          </a:p>
        </p:txBody>
      </p:sp>
    </p:spTree>
    <p:extLst>
      <p:ext uri="{BB962C8B-B14F-4D97-AF65-F5344CB8AC3E}">
        <p14:creationId xmlns:p14="http://schemas.microsoft.com/office/powerpoint/2010/main" val="3500539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0CAD878-F7D6-4D69-B9BC-A02083717E9E}"/>
              </a:ext>
            </a:extLst>
          </p:cNvPr>
          <p:cNvSpPr/>
          <p:nvPr/>
        </p:nvSpPr>
        <p:spPr>
          <a:xfrm>
            <a:off x="3048000" y="2828836"/>
            <a:ext cx="6096000" cy="369332"/>
          </a:xfrm>
          <a:prstGeom prst="rect">
            <a:avLst/>
          </a:prstGeom>
        </p:spPr>
        <p:txBody>
          <a:bodyPr>
            <a:spAutoFit/>
          </a:bodyPr>
          <a:lstStyle/>
          <a:p>
            <a:pPr marL="179992" indent="-179992" defTabSz="640048">
              <a:spcBef>
                <a:spcPts val="700"/>
              </a:spcBef>
              <a:buSzPct val="100000"/>
              <a:defRPr/>
            </a:pPr>
            <a:endParaRPr lang="en-US" dirty="0">
              <a:solidFill>
                <a:schemeClr val="tx1">
                  <a:lumMod val="65000"/>
                  <a:lumOff val="35000"/>
                </a:schemeClr>
              </a:solidFill>
            </a:endParaRPr>
          </a:p>
        </p:txBody>
      </p:sp>
      <p:sp>
        <p:nvSpPr>
          <p:cNvPr id="7" name="Oval 6">
            <a:extLst>
              <a:ext uri="{FF2B5EF4-FFF2-40B4-BE49-F238E27FC236}">
                <a16:creationId xmlns:a16="http://schemas.microsoft.com/office/drawing/2014/main" xmlns="" id="{6E201557-AF57-4F0E-85B8-69A39051A18A}"/>
              </a:ext>
            </a:extLst>
          </p:cNvPr>
          <p:cNvSpPr/>
          <p:nvPr/>
        </p:nvSpPr>
        <p:spPr>
          <a:xfrm>
            <a:off x="587605" y="1791885"/>
            <a:ext cx="4567411" cy="3073139"/>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C00000"/>
                </a:solidFill>
              </a:rPr>
              <a:t> </a:t>
            </a:r>
          </a:p>
          <a:p>
            <a:pPr algn="ctr"/>
            <a:r>
              <a:rPr lang="en-US" sz="2000" dirty="0">
                <a:solidFill>
                  <a:srgbClr val="C00000"/>
                </a:solidFill>
              </a:rPr>
              <a:t>Sequences may be changed after publication, e.g., equipment change, block times, departure</a:t>
            </a:r>
          </a:p>
          <a:p>
            <a:pPr algn="ctr"/>
            <a:r>
              <a:rPr lang="en-US" sz="2000" dirty="0">
                <a:solidFill>
                  <a:srgbClr val="C00000"/>
                </a:solidFill>
              </a:rPr>
              <a:t>or arrival times or cancellations</a:t>
            </a:r>
          </a:p>
          <a:p>
            <a:endParaRPr lang="en-US" sz="2200" dirty="0">
              <a:solidFill>
                <a:srgbClr val="C00000"/>
              </a:solidFill>
            </a:endParaRPr>
          </a:p>
        </p:txBody>
      </p:sp>
      <p:sp>
        <p:nvSpPr>
          <p:cNvPr id="9" name="Oval 8">
            <a:extLst>
              <a:ext uri="{FF2B5EF4-FFF2-40B4-BE49-F238E27FC236}">
                <a16:creationId xmlns:a16="http://schemas.microsoft.com/office/drawing/2014/main" xmlns="" id="{46E87DB8-F96A-4C1F-8FAE-A43EF5E9D47F}"/>
              </a:ext>
            </a:extLst>
          </p:cNvPr>
          <p:cNvSpPr/>
          <p:nvPr/>
        </p:nvSpPr>
        <p:spPr>
          <a:xfrm>
            <a:off x="6683606" y="355861"/>
            <a:ext cx="4920791" cy="3073139"/>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C00000"/>
                </a:solidFill>
              </a:rPr>
              <a:t>A flight segment is considered </a:t>
            </a:r>
            <a:r>
              <a:rPr lang="en-US" sz="2400" b="1" dirty="0">
                <a:solidFill>
                  <a:srgbClr val="C00000"/>
                </a:solidFill>
              </a:rPr>
              <a:t>cancelled </a:t>
            </a:r>
            <a:r>
              <a:rPr lang="en-US" sz="2400" dirty="0">
                <a:solidFill>
                  <a:srgbClr val="C00000"/>
                </a:solidFill>
              </a:rPr>
              <a:t>when it does not operate</a:t>
            </a:r>
          </a:p>
        </p:txBody>
      </p:sp>
      <p:sp>
        <p:nvSpPr>
          <p:cNvPr id="10" name="Oval 9">
            <a:extLst>
              <a:ext uri="{FF2B5EF4-FFF2-40B4-BE49-F238E27FC236}">
                <a16:creationId xmlns:a16="http://schemas.microsoft.com/office/drawing/2014/main" xmlns="" id="{A39C7A55-5686-44F5-8836-96786962AB02}"/>
              </a:ext>
            </a:extLst>
          </p:cNvPr>
          <p:cNvSpPr/>
          <p:nvPr/>
        </p:nvSpPr>
        <p:spPr>
          <a:xfrm>
            <a:off x="4966471" y="3523836"/>
            <a:ext cx="4920791" cy="307313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dirty="0">
                <a:solidFill>
                  <a:srgbClr val="C00000"/>
                </a:solidFill>
              </a:rPr>
              <a:t>A line holder or reserve on days off is not required to report earlier than the originally scheduled sequence (10.J.2.e)</a:t>
            </a:r>
          </a:p>
        </p:txBody>
      </p:sp>
      <p:sp>
        <p:nvSpPr>
          <p:cNvPr id="2" name="TextBox 1">
            <a:extLst>
              <a:ext uri="{FF2B5EF4-FFF2-40B4-BE49-F238E27FC236}">
                <a16:creationId xmlns:a16="http://schemas.microsoft.com/office/drawing/2014/main" xmlns="" id="{4DF19CD0-AD15-45A2-8CC0-B51FEE802393}"/>
              </a:ext>
            </a:extLst>
          </p:cNvPr>
          <p:cNvSpPr txBox="1"/>
          <p:nvPr/>
        </p:nvSpPr>
        <p:spPr>
          <a:xfrm>
            <a:off x="996634" y="577205"/>
            <a:ext cx="4158383" cy="584775"/>
          </a:xfrm>
          <a:prstGeom prst="rect">
            <a:avLst/>
          </a:prstGeom>
          <a:noFill/>
        </p:spPr>
        <p:txBody>
          <a:bodyPr wrap="square" rtlCol="0">
            <a:spAutoFit/>
          </a:bodyPr>
          <a:lstStyle/>
          <a:p>
            <a:r>
              <a:rPr lang="en-US" sz="3200" dirty="0">
                <a:latin typeface="Arial Rounded MT Bold" panose="020F0704030504030204" pitchFamily="34" charset="0"/>
              </a:rPr>
              <a:t>General Information</a:t>
            </a:r>
          </a:p>
        </p:txBody>
      </p:sp>
    </p:spTree>
    <p:extLst>
      <p:ext uri="{BB962C8B-B14F-4D97-AF65-F5344CB8AC3E}">
        <p14:creationId xmlns:p14="http://schemas.microsoft.com/office/powerpoint/2010/main" val="2379358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8" name="Object 27" hidden="1">
            <a:extLst>
              <a:ext uri="{FF2B5EF4-FFF2-40B4-BE49-F238E27FC236}">
                <a16:creationId xmlns:a16="http://schemas.microsoft.com/office/drawing/2014/main" xmlns="" id="{E94DFA37-9D82-4B88-A0FA-C8ADFD543F9C}"/>
              </a:ext>
            </a:extLst>
          </p:cNvPr>
          <p:cNvGraphicFramePr>
            <a:graphicFrameLocks noChangeAspect="1"/>
          </p:cNvGraphicFramePr>
          <p:nvPr>
            <p:custDataLst>
              <p:tags r:id="rId2"/>
            </p:custDataLst>
            <p:extLst/>
          </p:nvPr>
        </p:nvGraphicFramePr>
        <p:xfrm>
          <a:off x="1296989" y="1589"/>
          <a:ext cx="1587" cy="1587"/>
        </p:xfrm>
        <a:graphic>
          <a:graphicData uri="http://schemas.openxmlformats.org/presentationml/2006/ole">
            <mc:AlternateContent xmlns:mc="http://schemas.openxmlformats.org/markup-compatibility/2006">
              <mc:Choice xmlns:v="urn:schemas-microsoft-com:vml" Requires="v">
                <p:oleObj spid="_x0000_s4193" name="think-cell Slide" r:id="rId4" imgW="473" imgH="473" progId="TCLayout.ActiveDocument.1">
                  <p:embed/>
                </p:oleObj>
              </mc:Choice>
              <mc:Fallback>
                <p:oleObj name="think-cell Slide" r:id="rId4" imgW="473" imgH="473" progId="TCLayout.ActiveDocument.1">
                  <p:embed/>
                  <p:pic>
                    <p:nvPicPr>
                      <p:cNvPr id="28" name="Object 27" hidden="1">
                        <a:extLst>
                          <a:ext uri="{FF2B5EF4-FFF2-40B4-BE49-F238E27FC236}">
                            <a16:creationId xmlns:a16="http://schemas.microsoft.com/office/drawing/2014/main" xmlns="" id="{E94DFA37-9D82-4B88-A0FA-C8ADFD543F9C}"/>
                          </a:ext>
                        </a:extLst>
                      </p:cNvPr>
                      <p:cNvPicPr/>
                      <p:nvPr/>
                    </p:nvPicPr>
                    <p:blipFill>
                      <a:blip r:embed="rId5"/>
                      <a:stretch>
                        <a:fillRect/>
                      </a:stretch>
                    </p:blipFill>
                    <p:spPr>
                      <a:xfrm>
                        <a:off x="1296989" y="1589"/>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xmlns="" id="{031523F6-6D8D-420D-8095-D0E9CE94454B}"/>
              </a:ext>
            </a:extLst>
          </p:cNvPr>
          <p:cNvSpPr/>
          <p:nvPr/>
        </p:nvSpPr>
        <p:spPr>
          <a:xfrm>
            <a:off x="1752600" y="1164591"/>
            <a:ext cx="8686800" cy="365760"/>
          </a:xfrm>
          <a:prstGeom prst="rect">
            <a:avLst/>
          </a:prstGeom>
          <a:solidFill>
            <a:srgbClr val="00467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600" b="1" kern="0" dirty="0">
                <a:solidFill>
                  <a:srgbClr val="FFFFFF"/>
                </a:solidFill>
                <a:latin typeface="Arial" panose="020B0604020202020204" pitchFamily="34" charset="0"/>
                <a:cs typeface="Arial" panose="020B0604020202020204" pitchFamily="34" charset="0"/>
              </a:rPr>
              <a:t>Changes to last trip of the month originating in the last 5 days of the month:</a:t>
            </a:r>
          </a:p>
        </p:txBody>
      </p:sp>
      <p:sp>
        <p:nvSpPr>
          <p:cNvPr id="12" name="Rectangle 11">
            <a:extLst>
              <a:ext uri="{FF2B5EF4-FFF2-40B4-BE49-F238E27FC236}">
                <a16:creationId xmlns:a16="http://schemas.microsoft.com/office/drawing/2014/main" xmlns="" id="{8AC53C8A-A99F-4498-8E19-D52A611872C2}"/>
              </a:ext>
            </a:extLst>
          </p:cNvPr>
          <p:cNvSpPr/>
          <p:nvPr/>
        </p:nvSpPr>
        <p:spPr>
          <a:xfrm>
            <a:off x="1752600" y="1530351"/>
            <a:ext cx="8686800" cy="2108200"/>
          </a:xfrm>
          <a:prstGeom prst="rect">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000" kern="0"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xmlns="" id="{66F41F05-7D91-419D-B35D-568FC704F2E3}"/>
              </a:ext>
            </a:extLst>
          </p:cNvPr>
          <p:cNvSpPr/>
          <p:nvPr/>
        </p:nvSpPr>
        <p:spPr>
          <a:xfrm>
            <a:off x="1871451" y="1670208"/>
            <a:ext cx="1554480" cy="960120"/>
          </a:xfrm>
          <a:prstGeom prst="rect">
            <a:avLst/>
          </a:prstGeom>
          <a:solidFill>
            <a:srgbClr val="D0DAE0"/>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Your last trip originating in the last 5 days of the month cancels or you’re FAR illegal to originate</a:t>
            </a:r>
          </a:p>
        </p:txBody>
      </p:sp>
      <p:sp>
        <p:nvSpPr>
          <p:cNvPr id="43" name="Rectangle 42">
            <a:extLst>
              <a:ext uri="{FF2B5EF4-FFF2-40B4-BE49-F238E27FC236}">
                <a16:creationId xmlns:a16="http://schemas.microsoft.com/office/drawing/2014/main" xmlns="" id="{E9B6EF12-83DC-4BAB-8D80-D4C9BF000B35}"/>
              </a:ext>
            </a:extLst>
          </p:cNvPr>
          <p:cNvSpPr/>
          <p:nvPr/>
        </p:nvSpPr>
        <p:spPr>
          <a:xfrm>
            <a:off x="3868511" y="1784508"/>
            <a:ext cx="3657600" cy="777709"/>
          </a:xfrm>
          <a:prstGeom prst="rect">
            <a:avLst/>
          </a:prstGeom>
          <a:solidFill>
            <a:srgbClr val="D0DAE0">
              <a:alpha val="25098"/>
            </a:srgbClr>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Pay protected </a:t>
            </a:r>
            <a:r>
              <a:rPr lang="en-US" sz="900" b="1" kern="0" dirty="0">
                <a:solidFill>
                  <a:schemeClr val="tx1">
                    <a:lumMod val="75000"/>
                    <a:lumOff val="25000"/>
                  </a:schemeClr>
                </a:solidFill>
                <a:latin typeface="Arial" panose="020B0604020202020204" pitchFamily="34" charset="0"/>
                <a:cs typeface="Arial" panose="020B0604020202020204" pitchFamily="34" charset="0"/>
              </a:rPr>
              <a:t>including</a:t>
            </a:r>
            <a:r>
              <a:rPr lang="en-US" sz="900" kern="0" dirty="0">
                <a:solidFill>
                  <a:schemeClr val="tx1">
                    <a:lumMod val="75000"/>
                    <a:lumOff val="25000"/>
                  </a:schemeClr>
                </a:solidFill>
                <a:latin typeface="Arial" panose="020B0604020202020204" pitchFamily="34" charset="0"/>
                <a:cs typeface="Arial" panose="020B0604020202020204" pitchFamily="34" charset="0"/>
              </a:rPr>
              <a:t> </a:t>
            </a:r>
            <a:r>
              <a:rPr lang="en-US" sz="900" b="1" kern="0" dirty="0">
                <a:solidFill>
                  <a:schemeClr val="tx1">
                    <a:lumMod val="75000"/>
                    <a:lumOff val="25000"/>
                  </a:schemeClr>
                </a:solidFill>
                <a:latin typeface="Arial" panose="020B0604020202020204" pitchFamily="34" charset="0"/>
                <a:cs typeface="Arial" panose="020B0604020202020204" pitchFamily="34" charset="0"/>
              </a:rPr>
              <a:t>carryover time </a:t>
            </a:r>
            <a:r>
              <a:rPr lang="en-US" sz="900" kern="0" dirty="0">
                <a:solidFill>
                  <a:schemeClr val="tx1">
                    <a:lumMod val="75000"/>
                    <a:lumOff val="25000"/>
                  </a:schemeClr>
                </a:solidFill>
                <a:latin typeface="Arial" panose="020B0604020202020204" pitchFamily="34" charset="0"/>
                <a:cs typeface="Arial" panose="020B0604020202020204" pitchFamily="34" charset="0"/>
              </a:rPr>
              <a:t>without having an obligation</a:t>
            </a:r>
          </a:p>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(Pay protection will be paid in the month the trip terminates)</a:t>
            </a:r>
          </a:p>
          <a:p>
            <a:pPr algn="ctr"/>
            <a:r>
              <a:rPr lang="en-US" sz="900" kern="0" dirty="0">
                <a:solidFill>
                  <a:schemeClr val="tx1">
                    <a:lumMod val="75000"/>
                    <a:lumOff val="25000"/>
                  </a:schemeClr>
                </a:solidFill>
                <a:latin typeface="Arial" panose="020B0604020202020204" pitchFamily="34" charset="0"/>
                <a:cs typeface="Arial" panose="020B0604020202020204" pitchFamily="34" charset="0"/>
              </a:rPr>
              <a:t>Note: changes from last trip in the last 5 days of the month to last trip or series of trips- anticipated change in late summer. </a:t>
            </a:r>
            <a:r>
              <a:rPr lang="en-US" sz="800" kern="0" dirty="0">
                <a:solidFill>
                  <a:schemeClr val="tx1">
                    <a:lumMod val="75000"/>
                    <a:lumOff val="25000"/>
                  </a:schemeClr>
                </a:solidFill>
                <a:latin typeface="Arial" panose="020B0604020202020204" pitchFamily="34" charset="0"/>
                <a:cs typeface="Arial" panose="020B0604020202020204" pitchFamily="34" charset="0"/>
              </a:rPr>
              <a:t>(section 10.L.)</a:t>
            </a:r>
          </a:p>
        </p:txBody>
      </p:sp>
      <p:sp>
        <p:nvSpPr>
          <p:cNvPr id="26" name="Flowchart: Alternate Process 25">
            <a:extLst>
              <a:ext uri="{FF2B5EF4-FFF2-40B4-BE49-F238E27FC236}">
                <a16:creationId xmlns:a16="http://schemas.microsoft.com/office/drawing/2014/main" xmlns="" id="{FACED43E-D09F-4F99-AEA9-093A49537739}"/>
              </a:ext>
            </a:extLst>
          </p:cNvPr>
          <p:cNvSpPr/>
          <p:nvPr/>
        </p:nvSpPr>
        <p:spPr>
          <a:xfrm>
            <a:off x="8032715" y="2074460"/>
            <a:ext cx="1097280" cy="274320"/>
          </a:xfrm>
          <a:prstGeom prst="flowChartAlternateProcess">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r>
              <a:rPr lang="en-US" sz="1000" b="1" kern="0" dirty="0">
                <a:solidFill>
                  <a:schemeClr val="tx1">
                    <a:lumMod val="75000"/>
                    <a:lumOff val="25000"/>
                  </a:schemeClr>
                </a:solidFill>
                <a:latin typeface="Arial" panose="020B0604020202020204" pitchFamily="34" charset="0"/>
                <a:cs typeface="Arial" panose="020B0604020202020204" pitchFamily="34" charset="0"/>
              </a:rPr>
              <a:t>Pay protected</a:t>
            </a:r>
          </a:p>
        </p:txBody>
      </p:sp>
      <p:sp>
        <p:nvSpPr>
          <p:cNvPr id="27" name="Freeform 26"/>
          <p:cNvSpPr>
            <a:spLocks noChangeAspect="1"/>
          </p:cNvSpPr>
          <p:nvPr/>
        </p:nvSpPr>
        <p:spPr>
          <a:xfrm>
            <a:off x="7863519" y="2074461"/>
            <a:ext cx="267948" cy="218195"/>
          </a:xfrm>
          <a:custGeom>
            <a:avLst/>
            <a:gdLst/>
            <a:ahLst/>
            <a:cxnLst/>
            <a:rect l="0" t="0" r="0" b="0"/>
            <a:pathLst>
              <a:path w="3049588" h="2890838">
                <a:moveTo>
                  <a:pt x="2970815" y="0"/>
                </a:moveTo>
                <a:cubicBezTo>
                  <a:pt x="2970815" y="0"/>
                  <a:pt x="3049587" y="108734"/>
                  <a:pt x="3049587" y="108734"/>
                </a:cubicBezTo>
                <a:cubicBezTo>
                  <a:pt x="3049587" y="108734"/>
                  <a:pt x="3049587" y="108734"/>
                  <a:pt x="3049587" y="108734"/>
                </a:cubicBezTo>
                <a:cubicBezTo>
                  <a:pt x="2734501" y="344951"/>
                  <a:pt x="2385655" y="708649"/>
                  <a:pt x="2003049" y="1199829"/>
                </a:cubicBezTo>
                <a:cubicBezTo>
                  <a:pt x="1620444" y="1687259"/>
                  <a:pt x="1324113" y="2148443"/>
                  <a:pt x="1121558" y="2572134"/>
                </a:cubicBezTo>
                <a:cubicBezTo>
                  <a:pt x="825226" y="2778353"/>
                  <a:pt x="735202" y="2845843"/>
                  <a:pt x="686438" y="2890837"/>
                </a:cubicBezTo>
                <a:cubicBezTo>
                  <a:pt x="667683" y="2823347"/>
                  <a:pt x="626421" y="2710863"/>
                  <a:pt x="558904" y="2553385"/>
                </a:cubicBezTo>
                <a:cubicBezTo>
                  <a:pt x="498887" y="2410906"/>
                  <a:pt x="498887" y="2410906"/>
                  <a:pt x="498887" y="2410906"/>
                </a:cubicBezTo>
                <a:cubicBezTo>
                  <a:pt x="412613" y="2204685"/>
                  <a:pt x="330091" y="2054705"/>
                  <a:pt x="255070" y="1957220"/>
                </a:cubicBezTo>
                <a:cubicBezTo>
                  <a:pt x="180050" y="1859734"/>
                  <a:pt x="93776" y="1792245"/>
                  <a:pt x="0" y="1762248"/>
                </a:cubicBezTo>
                <a:cubicBezTo>
                  <a:pt x="157543" y="1593523"/>
                  <a:pt x="303833" y="1511034"/>
                  <a:pt x="435119" y="1511034"/>
                </a:cubicBezTo>
                <a:cubicBezTo>
                  <a:pt x="547650" y="1511034"/>
                  <a:pt x="675185" y="1664762"/>
                  <a:pt x="810222" y="1968468"/>
                </a:cubicBezTo>
                <a:cubicBezTo>
                  <a:pt x="877741" y="2122197"/>
                  <a:pt x="877741" y="2122197"/>
                  <a:pt x="877741" y="2122197"/>
                </a:cubicBezTo>
                <a:cubicBezTo>
                  <a:pt x="1125309" y="1706005"/>
                  <a:pt x="1444146" y="1301065"/>
                  <a:pt x="1834253" y="907369"/>
                </a:cubicBezTo>
                <a:cubicBezTo>
                  <a:pt x="2220609" y="513677"/>
                  <a:pt x="2599463" y="209971"/>
                  <a:pt x="2970815" y="0"/>
                </a:cubicBezTo>
                <a:close/>
              </a:path>
            </a:pathLst>
          </a:custGeom>
          <a:solidFill>
            <a:srgbClr val="00B989"/>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extBox 1"/>
          <p:cNvSpPr txBox="1"/>
          <p:nvPr/>
        </p:nvSpPr>
        <p:spPr>
          <a:xfrm>
            <a:off x="2990850" y="2872829"/>
            <a:ext cx="6838951" cy="523220"/>
          </a:xfrm>
          <a:prstGeom prst="rect">
            <a:avLst/>
          </a:prstGeom>
          <a:noFill/>
        </p:spPr>
        <p:txBody>
          <a:bodyPr wrap="square" rtlCol="0">
            <a:spAutoFit/>
          </a:bodyPr>
          <a:lstStyle/>
          <a:p>
            <a:pPr lvl="0"/>
            <a:r>
              <a:rPr lang="en-US" sz="1400" b="1" kern="0" dirty="0">
                <a:solidFill>
                  <a:srgbClr val="0078D2"/>
                </a:solidFill>
                <a:latin typeface="Arial" panose="020B0604020202020204" pitchFamily="34" charset="0"/>
                <a:cs typeface="Arial" panose="020B0604020202020204" pitchFamily="34" charset="0"/>
              </a:rPr>
              <a:t>What’s changing? </a:t>
            </a:r>
            <a:r>
              <a:rPr lang="en-US" sz="1400" kern="0" dirty="0">
                <a:solidFill>
                  <a:schemeClr val="tx1">
                    <a:lumMod val="75000"/>
                    <a:lumOff val="25000"/>
                  </a:schemeClr>
                </a:solidFill>
                <a:latin typeface="Arial" panose="020B0604020202020204" pitchFamily="34" charset="0"/>
                <a:cs typeface="Arial" panose="020B0604020202020204" pitchFamily="34" charset="0"/>
              </a:rPr>
              <a:t>You’re fully pay protected without any obligation to be available for another flying assignment</a:t>
            </a:r>
          </a:p>
        </p:txBody>
      </p:sp>
      <p:cxnSp>
        <p:nvCxnSpPr>
          <p:cNvPr id="4" name="Straight Arrow Connector 3"/>
          <p:cNvCxnSpPr/>
          <p:nvPr/>
        </p:nvCxnSpPr>
        <p:spPr>
          <a:xfrm>
            <a:off x="3446059" y="2150268"/>
            <a:ext cx="422455" cy="0"/>
          </a:xfrm>
          <a:prstGeom prst="straightConnector1">
            <a:avLst/>
          </a:prstGeom>
          <a:ln>
            <a:solidFill>
              <a:srgbClr val="9DA6AB"/>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526114" y="2233569"/>
            <a:ext cx="30812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ADE132ED-A7DA-40CA-B9E4-8E491FA57B14}"/>
              </a:ext>
            </a:extLst>
          </p:cNvPr>
          <p:cNvSpPr/>
          <p:nvPr/>
        </p:nvSpPr>
        <p:spPr>
          <a:xfrm>
            <a:off x="3211517" y="4796361"/>
            <a:ext cx="4461029" cy="369332"/>
          </a:xfrm>
          <a:prstGeom prst="rect">
            <a:avLst/>
          </a:prstGeom>
        </p:spPr>
        <p:txBody>
          <a:bodyPr wrap="none">
            <a:spAutoFit/>
          </a:bodyPr>
          <a:lstStyle/>
          <a:p>
            <a:r>
              <a:rPr lang="en-US" dirty="0"/>
              <a:t>Quick Reference Guide – Company Document</a:t>
            </a:r>
          </a:p>
        </p:txBody>
      </p:sp>
    </p:spTree>
    <p:extLst>
      <p:ext uri="{BB962C8B-B14F-4D97-AF65-F5344CB8AC3E}">
        <p14:creationId xmlns:p14="http://schemas.microsoft.com/office/powerpoint/2010/main" val="103615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EE0CE08-E1CB-412C-80FD-BBC42538E95E}"/>
              </a:ext>
            </a:extLst>
          </p:cNvPr>
          <p:cNvSpPr>
            <a:spLocks noGrp="1"/>
          </p:cNvSpPr>
          <p:nvPr>
            <p:ph idx="1"/>
          </p:nvPr>
        </p:nvSpPr>
        <p:spPr>
          <a:xfrm>
            <a:off x="400641" y="1846386"/>
            <a:ext cx="11962615" cy="5011615"/>
          </a:xfrm>
        </p:spPr>
        <p:txBody>
          <a:bodyPr>
            <a:normAutofit/>
          </a:bodyPr>
          <a:lstStyle/>
          <a:p>
            <a:endParaRPr lang="en-US" sz="4000" dirty="0"/>
          </a:p>
          <a:p>
            <a:endParaRPr lang="en-US" dirty="0"/>
          </a:p>
          <a:p>
            <a:pPr marL="0" indent="0" defTabSz="640048">
              <a:lnSpc>
                <a:spcPct val="100000"/>
              </a:lnSpc>
              <a:spcBef>
                <a:spcPts val="700"/>
              </a:spcBef>
              <a:buSzPct val="100000"/>
              <a:buNone/>
              <a:defRPr/>
            </a:pPr>
            <a:r>
              <a:rPr lang="en-US" sz="2400" dirty="0"/>
              <a:t>FA may </a:t>
            </a:r>
            <a:r>
              <a:rPr lang="en-US" sz="2400" u="sng" dirty="0"/>
              <a:t>reject</a:t>
            </a:r>
            <a:r>
              <a:rPr lang="en-US" sz="2400" dirty="0"/>
              <a:t> the changed sequence if change  includes different:</a:t>
            </a:r>
          </a:p>
          <a:p>
            <a:pPr defTabSz="640048">
              <a:lnSpc>
                <a:spcPct val="100000"/>
              </a:lnSpc>
              <a:spcBef>
                <a:spcPts val="700"/>
              </a:spcBef>
              <a:buSzPct val="100000"/>
              <a:defRPr/>
            </a:pPr>
            <a:r>
              <a:rPr lang="en-US" sz="2400" dirty="0"/>
              <a:t>city pairs</a:t>
            </a:r>
          </a:p>
          <a:p>
            <a:pPr defTabSz="640048">
              <a:lnSpc>
                <a:spcPct val="100000"/>
              </a:lnSpc>
              <a:spcBef>
                <a:spcPts val="700"/>
              </a:spcBef>
              <a:buSzPct val="100000"/>
              <a:defRPr/>
            </a:pPr>
            <a:r>
              <a:rPr lang="en-US" sz="2400" dirty="0"/>
              <a:t>layover cities</a:t>
            </a:r>
          </a:p>
          <a:p>
            <a:pPr defTabSz="640048">
              <a:lnSpc>
                <a:spcPct val="100000"/>
              </a:lnSpc>
              <a:spcBef>
                <a:spcPts val="700"/>
              </a:spcBef>
              <a:buSzPct val="100000"/>
              <a:defRPr/>
            </a:pPr>
            <a:r>
              <a:rPr lang="en-US" sz="2400" dirty="0"/>
              <a:t>number of days in the sequence</a:t>
            </a:r>
          </a:p>
          <a:p>
            <a:pPr defTabSz="640048">
              <a:lnSpc>
                <a:spcPct val="100000"/>
              </a:lnSpc>
              <a:spcBef>
                <a:spcPts val="700"/>
              </a:spcBef>
              <a:buSzPct val="100000"/>
              <a:defRPr/>
            </a:pPr>
            <a:r>
              <a:rPr lang="en-US" sz="2400" dirty="0"/>
              <a:t>arrives later than the originally scheduled sequence</a:t>
            </a:r>
          </a:p>
          <a:p>
            <a:pPr marL="0" indent="0" defTabSz="640048">
              <a:lnSpc>
                <a:spcPct val="100000"/>
              </a:lnSpc>
              <a:spcBef>
                <a:spcPts val="700"/>
              </a:spcBef>
              <a:buSzPct val="100000"/>
              <a:buNone/>
              <a:defRPr/>
            </a:pPr>
            <a:endParaRPr lang="en-US" sz="1800" dirty="0"/>
          </a:p>
          <a:p>
            <a:pPr marL="0" indent="0" defTabSz="640048">
              <a:lnSpc>
                <a:spcPct val="100000"/>
              </a:lnSpc>
              <a:spcBef>
                <a:spcPts val="700"/>
              </a:spcBef>
              <a:buSzPct val="100000"/>
              <a:buNone/>
              <a:defRPr/>
            </a:pPr>
            <a:r>
              <a:rPr lang="en-US" sz="2000" b="1" dirty="0"/>
              <a:t>When</a:t>
            </a:r>
            <a:r>
              <a:rPr lang="en-US" sz="2000" dirty="0"/>
              <a:t> the FA is notified of the disruption determines more than 3 days or within 3 days.</a:t>
            </a:r>
          </a:p>
          <a:p>
            <a:pPr marL="0" indent="0" defTabSz="640048">
              <a:lnSpc>
                <a:spcPct val="100000"/>
              </a:lnSpc>
              <a:spcBef>
                <a:spcPts val="700"/>
              </a:spcBef>
              <a:buSzPct val="100000"/>
              <a:buNone/>
              <a:defRPr/>
            </a:pPr>
            <a:r>
              <a:rPr lang="en-US" sz="2000" dirty="0">
                <a:solidFill>
                  <a:srgbClr val="00B050"/>
                </a:solidFill>
              </a:rPr>
              <a:t>If FA rejects sequence, there is no pay protection. If FA accepts, pay protected for greater.</a:t>
            </a:r>
          </a:p>
          <a:p>
            <a:pPr marL="0" indent="0" defTabSz="640048">
              <a:lnSpc>
                <a:spcPct val="100000"/>
              </a:lnSpc>
              <a:spcBef>
                <a:spcPts val="700"/>
              </a:spcBef>
              <a:buSzPct val="100000"/>
              <a:buNone/>
              <a:defRPr/>
            </a:pPr>
            <a:r>
              <a:rPr lang="en-US" sz="2000" dirty="0"/>
              <a:t>If notified and report is earlier, then FA will be </a:t>
            </a:r>
            <a:r>
              <a:rPr lang="en-US" sz="2000" dirty="0">
                <a:solidFill>
                  <a:srgbClr val="00B050"/>
                </a:solidFill>
              </a:rPr>
              <a:t>pay protected according to Crew Substitution rules</a:t>
            </a:r>
          </a:p>
          <a:p>
            <a:pPr marL="0" indent="0" defTabSz="640048">
              <a:lnSpc>
                <a:spcPct val="100000"/>
              </a:lnSpc>
              <a:spcBef>
                <a:spcPts val="700"/>
              </a:spcBef>
              <a:buSzPct val="100000"/>
              <a:buNone/>
              <a:defRPr/>
            </a:pPr>
            <a:endParaRPr lang="en-US" sz="2600" dirty="0"/>
          </a:p>
          <a:p>
            <a:pPr marL="0" indent="0" defTabSz="640048">
              <a:lnSpc>
                <a:spcPct val="100000"/>
              </a:lnSpc>
              <a:spcBef>
                <a:spcPts val="700"/>
              </a:spcBef>
              <a:buSzPct val="100000"/>
              <a:buNone/>
              <a:defRPr/>
            </a:pPr>
            <a:endParaRPr lang="en-US" dirty="0">
              <a:solidFill>
                <a:srgbClr val="FF5050"/>
              </a:solidFill>
              <a:latin typeface="Arial Rounded MT Bold" panose="020F0704030504030204" pitchFamily="34" charset="0"/>
            </a:endParaRPr>
          </a:p>
          <a:p>
            <a:pPr lvl="4">
              <a:buFont typeface="Wingdings" panose="05000000000000000000" pitchFamily="2" charset="2"/>
              <a:buChar char="Ø"/>
            </a:pPr>
            <a:endParaRPr lang="en-US" dirty="0"/>
          </a:p>
        </p:txBody>
      </p:sp>
      <p:pic>
        <p:nvPicPr>
          <p:cNvPr id="5" name="Picture 4">
            <a:extLst>
              <a:ext uri="{FF2B5EF4-FFF2-40B4-BE49-F238E27FC236}">
                <a16:creationId xmlns:a16="http://schemas.microsoft.com/office/drawing/2014/main" xmlns="" id="{73DEF08F-50A1-4146-8090-D7F69F066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152" y="1433992"/>
            <a:ext cx="1444571" cy="1444571"/>
          </a:xfrm>
          <a:prstGeom prst="rect">
            <a:avLst/>
          </a:prstGeom>
        </p:spPr>
      </p:pic>
      <p:pic>
        <p:nvPicPr>
          <p:cNvPr id="7" name="Picture 6">
            <a:extLst>
              <a:ext uri="{FF2B5EF4-FFF2-40B4-BE49-F238E27FC236}">
                <a16:creationId xmlns:a16="http://schemas.microsoft.com/office/drawing/2014/main" xmlns="" id="{F1007FCD-3D82-4B2E-A872-A5222D1B8A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281" y="1424941"/>
            <a:ext cx="1453623" cy="1453623"/>
          </a:xfrm>
          <a:prstGeom prst="rect">
            <a:avLst/>
          </a:prstGeom>
        </p:spPr>
      </p:pic>
      <p:pic>
        <p:nvPicPr>
          <p:cNvPr id="9" name="Picture 8">
            <a:extLst>
              <a:ext uri="{FF2B5EF4-FFF2-40B4-BE49-F238E27FC236}">
                <a16:creationId xmlns:a16="http://schemas.microsoft.com/office/drawing/2014/main" xmlns="" id="{BF5B2A4B-65D4-407B-B8BE-273A351B4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3104" y="1394500"/>
            <a:ext cx="1559741" cy="1559741"/>
          </a:xfrm>
          <a:prstGeom prst="rect">
            <a:avLst/>
          </a:prstGeom>
        </p:spPr>
      </p:pic>
      <p:pic>
        <p:nvPicPr>
          <p:cNvPr id="11" name="Picture 10">
            <a:extLst>
              <a:ext uri="{FF2B5EF4-FFF2-40B4-BE49-F238E27FC236}">
                <a16:creationId xmlns:a16="http://schemas.microsoft.com/office/drawing/2014/main" xmlns="" id="{ED8877EC-C2ED-4983-AF3A-38AE55CEB3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7570" y="1424941"/>
            <a:ext cx="1498863" cy="1498863"/>
          </a:xfrm>
          <a:prstGeom prst="rect">
            <a:avLst/>
          </a:prstGeom>
        </p:spPr>
      </p:pic>
      <p:pic>
        <p:nvPicPr>
          <p:cNvPr id="13" name="Picture 12">
            <a:extLst>
              <a:ext uri="{FF2B5EF4-FFF2-40B4-BE49-F238E27FC236}">
                <a16:creationId xmlns:a16="http://schemas.microsoft.com/office/drawing/2014/main" xmlns="" id="{27FC2DE8-ECF0-4FB1-AC5A-5668F476A2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016" y="1379864"/>
            <a:ext cx="1517715" cy="1517715"/>
          </a:xfrm>
          <a:prstGeom prst="rect">
            <a:avLst/>
          </a:prstGeom>
        </p:spPr>
      </p:pic>
      <p:pic>
        <p:nvPicPr>
          <p:cNvPr id="15" name="Picture 14">
            <a:extLst>
              <a:ext uri="{FF2B5EF4-FFF2-40B4-BE49-F238E27FC236}">
                <a16:creationId xmlns:a16="http://schemas.microsoft.com/office/drawing/2014/main" xmlns="" id="{B3F7D676-DBD9-458F-BF3E-72BE9AC799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4983" y="1409691"/>
            <a:ext cx="1486964" cy="1486964"/>
          </a:xfrm>
          <a:prstGeom prst="rect">
            <a:avLst/>
          </a:prstGeom>
        </p:spPr>
      </p:pic>
      <p:sp>
        <p:nvSpPr>
          <p:cNvPr id="16" name="Flowchart: Connector 15">
            <a:extLst>
              <a:ext uri="{FF2B5EF4-FFF2-40B4-BE49-F238E27FC236}">
                <a16:creationId xmlns:a16="http://schemas.microsoft.com/office/drawing/2014/main" xmlns="" id="{98AA28DF-C3D9-4621-821E-233B6260FB2A}"/>
              </a:ext>
            </a:extLst>
          </p:cNvPr>
          <p:cNvSpPr/>
          <p:nvPr/>
        </p:nvSpPr>
        <p:spPr>
          <a:xfrm>
            <a:off x="9624769" y="2328421"/>
            <a:ext cx="226243" cy="254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xmlns="" id="{3A1B2627-EF1E-4F38-90D0-995C93767F66}"/>
              </a:ext>
            </a:extLst>
          </p:cNvPr>
          <p:cNvSpPr/>
          <p:nvPr/>
        </p:nvSpPr>
        <p:spPr>
          <a:xfrm>
            <a:off x="10152668" y="2328421"/>
            <a:ext cx="248640" cy="254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xmlns="" id="{F108DC83-553B-400B-A357-C7823CA48172}"/>
              </a:ext>
            </a:extLst>
          </p:cNvPr>
          <p:cNvSpPr/>
          <p:nvPr/>
        </p:nvSpPr>
        <p:spPr>
          <a:xfrm>
            <a:off x="10637064" y="2328421"/>
            <a:ext cx="225557" cy="25452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CE9739E7-370C-462D-A3A0-88861B5349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5941" y="1355853"/>
            <a:ext cx="1588451" cy="1588451"/>
          </a:xfrm>
          <a:prstGeom prst="rect">
            <a:avLst/>
          </a:prstGeom>
        </p:spPr>
      </p:pic>
      <p:sp>
        <p:nvSpPr>
          <p:cNvPr id="4" name="TextBox 3">
            <a:extLst>
              <a:ext uri="{FF2B5EF4-FFF2-40B4-BE49-F238E27FC236}">
                <a16:creationId xmlns:a16="http://schemas.microsoft.com/office/drawing/2014/main" xmlns="" id="{2C18BC0D-0FF3-4EEB-A9E5-367C95AD3E99}"/>
              </a:ext>
            </a:extLst>
          </p:cNvPr>
          <p:cNvSpPr txBox="1"/>
          <p:nvPr/>
        </p:nvSpPr>
        <p:spPr>
          <a:xfrm>
            <a:off x="2605187" y="1912925"/>
            <a:ext cx="650240" cy="830997"/>
          </a:xfrm>
          <a:prstGeom prst="rect">
            <a:avLst/>
          </a:prstGeom>
          <a:solidFill>
            <a:srgbClr val="C1E0FF"/>
          </a:solidFill>
        </p:spPr>
        <p:txBody>
          <a:bodyPr wrap="square" rtlCol="0">
            <a:spAutoFit/>
          </a:bodyPr>
          <a:lstStyle/>
          <a:p>
            <a:r>
              <a:rPr lang="en-US" sz="4800" b="1" dirty="0">
                <a:solidFill>
                  <a:srgbClr val="0070C0"/>
                </a:solidFill>
                <a:latin typeface="Arial Black" panose="020B0A04020102020204" pitchFamily="34" charset="0"/>
              </a:rPr>
              <a:t>2</a:t>
            </a:r>
          </a:p>
        </p:txBody>
      </p:sp>
      <p:sp>
        <p:nvSpPr>
          <p:cNvPr id="19" name="Oval 18">
            <a:extLst>
              <a:ext uri="{FF2B5EF4-FFF2-40B4-BE49-F238E27FC236}">
                <a16:creationId xmlns:a16="http://schemas.microsoft.com/office/drawing/2014/main" xmlns="" id="{97A6B025-C372-4308-B854-D2781CA74023}"/>
              </a:ext>
            </a:extLst>
          </p:cNvPr>
          <p:cNvSpPr/>
          <p:nvPr/>
        </p:nvSpPr>
        <p:spPr>
          <a:xfrm>
            <a:off x="761312" y="160047"/>
            <a:ext cx="10750984" cy="131098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Rescheduling</a:t>
            </a:r>
          </a:p>
          <a:p>
            <a:pPr algn="ctr"/>
            <a:r>
              <a:rPr lang="en-US" sz="3200" dirty="0">
                <a:solidFill>
                  <a:srgbClr val="C00000"/>
                </a:solidFill>
              </a:rPr>
              <a:t>Prior to Report – </a:t>
            </a:r>
            <a:r>
              <a:rPr lang="en-US" sz="3200" b="1" dirty="0">
                <a:solidFill>
                  <a:srgbClr val="C00000"/>
                </a:solidFill>
              </a:rPr>
              <a:t>more than </a:t>
            </a:r>
            <a:r>
              <a:rPr lang="en-US" sz="3200" dirty="0">
                <a:solidFill>
                  <a:srgbClr val="C00000"/>
                </a:solidFill>
              </a:rPr>
              <a:t>3 days</a:t>
            </a:r>
            <a:endParaRPr lang="en-US" sz="3200" dirty="0"/>
          </a:p>
        </p:txBody>
      </p:sp>
      <p:pic>
        <p:nvPicPr>
          <p:cNvPr id="21" name="Picture 20">
            <a:extLst>
              <a:ext uri="{FF2B5EF4-FFF2-40B4-BE49-F238E27FC236}">
                <a16:creationId xmlns:a16="http://schemas.microsoft.com/office/drawing/2014/main" xmlns="" id="{FAD69E31-5E7E-4DF9-867E-1E6711A792C8}"/>
              </a:ext>
            </a:extLst>
          </p:cNvPr>
          <p:cNvPicPr>
            <a:picLocks noChangeAspect="1"/>
          </p:cNvPicPr>
          <p:nvPr/>
        </p:nvPicPr>
        <p:blipFill>
          <a:blip r:embed="rId8"/>
          <a:stretch>
            <a:fillRect/>
          </a:stretch>
        </p:blipFill>
        <p:spPr>
          <a:xfrm>
            <a:off x="8209777" y="4496225"/>
            <a:ext cx="715115" cy="643921"/>
          </a:xfrm>
          <a:prstGeom prst="rect">
            <a:avLst/>
          </a:prstGeom>
        </p:spPr>
      </p:pic>
      <p:pic>
        <p:nvPicPr>
          <p:cNvPr id="25" name="Picture 24">
            <a:extLst>
              <a:ext uri="{FF2B5EF4-FFF2-40B4-BE49-F238E27FC236}">
                <a16:creationId xmlns:a16="http://schemas.microsoft.com/office/drawing/2014/main" xmlns="" id="{3D4976FB-5FF5-4B58-923C-ED865F210C15}"/>
              </a:ext>
            </a:extLst>
          </p:cNvPr>
          <p:cNvPicPr>
            <a:picLocks noChangeAspect="1"/>
          </p:cNvPicPr>
          <p:nvPr/>
        </p:nvPicPr>
        <p:blipFill>
          <a:blip r:embed="rId9"/>
          <a:stretch>
            <a:fillRect/>
          </a:stretch>
        </p:blipFill>
        <p:spPr>
          <a:xfrm>
            <a:off x="5625654" y="3669217"/>
            <a:ext cx="876783" cy="1002763"/>
          </a:xfrm>
          <a:prstGeom prst="rect">
            <a:avLst/>
          </a:prstGeom>
        </p:spPr>
      </p:pic>
    </p:spTree>
    <p:extLst>
      <p:ext uri="{BB962C8B-B14F-4D97-AF65-F5344CB8AC3E}">
        <p14:creationId xmlns:p14="http://schemas.microsoft.com/office/powerpoint/2010/main" val="2700190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22891ADD-230F-45B1-9E07-9D81D4761E04}"/>
              </a:ext>
            </a:extLst>
          </p:cNvPr>
          <p:cNvGrpSpPr/>
          <p:nvPr/>
        </p:nvGrpSpPr>
        <p:grpSpPr>
          <a:xfrm>
            <a:off x="1065229" y="735291"/>
            <a:ext cx="8993171" cy="5703216"/>
            <a:chOff x="3904615" y="742315"/>
            <a:chExt cx="4958501" cy="3689985"/>
          </a:xfrm>
        </p:grpSpPr>
        <p:pic>
          <p:nvPicPr>
            <p:cNvPr id="6" name="Picture 5">
              <a:extLst>
                <a:ext uri="{FF2B5EF4-FFF2-40B4-BE49-F238E27FC236}">
                  <a16:creationId xmlns:a16="http://schemas.microsoft.com/office/drawing/2014/main" xmlns="" id="{82535F6E-742E-48A4-9E9C-E32005286A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2832" y="1219199"/>
              <a:ext cx="2142067" cy="3213101"/>
            </a:xfrm>
            <a:prstGeom prst="rect">
              <a:avLst/>
            </a:prstGeom>
          </p:spPr>
        </p:pic>
        <p:sp>
          <p:nvSpPr>
            <p:cNvPr id="7" name="Rounded Rectangular Callout 5">
              <a:extLst>
                <a:ext uri="{FF2B5EF4-FFF2-40B4-BE49-F238E27FC236}">
                  <a16:creationId xmlns:a16="http://schemas.microsoft.com/office/drawing/2014/main" xmlns="" id="{46D04811-B71C-4F00-95DF-88865B597263}"/>
                </a:ext>
              </a:extLst>
            </p:cNvPr>
            <p:cNvSpPr/>
            <p:nvPr/>
          </p:nvSpPr>
          <p:spPr>
            <a:xfrm>
              <a:off x="6737136" y="742315"/>
              <a:ext cx="2125980" cy="933925"/>
            </a:xfrm>
            <a:prstGeom prst="wedgeRoundRectCallout">
              <a:avLst>
                <a:gd name="adj1" fmla="val -33736"/>
                <a:gd name="adj2" fmla="val 9020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mericanSans" pitchFamily="50" charset="0"/>
                </a:rPr>
                <a:t>Since the number of days of the trip has changed, you can tell Crew Schedule you no longer want the trip.</a:t>
              </a:r>
            </a:p>
          </p:txBody>
        </p:sp>
        <p:sp>
          <p:nvSpPr>
            <p:cNvPr id="8" name="Rounded Rectangular Callout 9">
              <a:extLst>
                <a:ext uri="{FF2B5EF4-FFF2-40B4-BE49-F238E27FC236}">
                  <a16:creationId xmlns:a16="http://schemas.microsoft.com/office/drawing/2014/main" xmlns="" id="{DA688980-F311-482F-AF31-9B3DEADD4128}"/>
                </a:ext>
              </a:extLst>
            </p:cNvPr>
            <p:cNvSpPr/>
            <p:nvPr/>
          </p:nvSpPr>
          <p:spPr>
            <a:xfrm>
              <a:off x="3904615" y="1035685"/>
              <a:ext cx="2125980" cy="770255"/>
            </a:xfrm>
            <a:prstGeom prst="wedgeRoundRectCallout">
              <a:avLst>
                <a:gd name="adj1" fmla="val 45475"/>
                <a:gd name="adj2" fmla="val 71404"/>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mericanSans" pitchFamily="50" charset="0"/>
                </a:rPr>
                <a:t>My last trip of the month changed from a 2 day to a 3 day.  Do I have to fly it?</a:t>
              </a:r>
            </a:p>
          </p:txBody>
        </p:sp>
      </p:grpSp>
      <p:pic>
        <p:nvPicPr>
          <p:cNvPr id="9" name="Graphic 8" descr="Paper">
            <a:extLst>
              <a:ext uri="{FF2B5EF4-FFF2-40B4-BE49-F238E27FC236}">
                <a16:creationId xmlns:a16="http://schemas.microsoft.com/office/drawing/2014/main" xmlns="" id="{435CA2C8-2344-47D8-9F2E-D45A329837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275419" y="4779365"/>
            <a:ext cx="2023533" cy="1507067"/>
          </a:xfrm>
          <a:prstGeom prst="rect">
            <a:avLst/>
          </a:prstGeom>
        </p:spPr>
      </p:pic>
      <p:sp>
        <p:nvSpPr>
          <p:cNvPr id="2" name="TextBox 1">
            <a:extLst>
              <a:ext uri="{FF2B5EF4-FFF2-40B4-BE49-F238E27FC236}">
                <a16:creationId xmlns:a16="http://schemas.microsoft.com/office/drawing/2014/main" xmlns="" id="{41CAD1DC-7AD2-49FA-A16B-8EEDD6AA445D}"/>
              </a:ext>
            </a:extLst>
          </p:cNvPr>
          <p:cNvSpPr txBox="1"/>
          <p:nvPr/>
        </p:nvSpPr>
        <p:spPr>
          <a:xfrm>
            <a:off x="9725492" y="5448231"/>
            <a:ext cx="904478" cy="369332"/>
          </a:xfrm>
          <a:prstGeom prst="rect">
            <a:avLst/>
          </a:prstGeom>
          <a:noFill/>
        </p:spPr>
        <p:txBody>
          <a:bodyPr wrap="none" rtlCol="0">
            <a:spAutoFit/>
          </a:bodyPr>
          <a:lstStyle/>
          <a:p>
            <a:r>
              <a:rPr lang="en-US" dirty="0"/>
              <a:t>10.J.2.b</a:t>
            </a:r>
          </a:p>
        </p:txBody>
      </p:sp>
    </p:spTree>
    <p:extLst>
      <p:ext uri="{BB962C8B-B14F-4D97-AF65-F5344CB8AC3E}">
        <p14:creationId xmlns:p14="http://schemas.microsoft.com/office/powerpoint/2010/main" val="1893324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80CBA5E-09B4-44D1-A27D-1BE8BE1B5D78}"/>
              </a:ext>
            </a:extLst>
          </p:cNvPr>
          <p:cNvSpPr>
            <a:spLocks noGrp="1"/>
          </p:cNvSpPr>
          <p:nvPr>
            <p:ph idx="1"/>
          </p:nvPr>
        </p:nvSpPr>
        <p:spPr/>
        <p:txBody>
          <a:bodyPr/>
          <a:lstStyle/>
          <a:p>
            <a:endParaRPr lang="en-US" dirty="0"/>
          </a:p>
          <a:p>
            <a:endParaRPr lang="en-US" dirty="0"/>
          </a:p>
          <a:p>
            <a:endParaRPr lang="en-US" dirty="0"/>
          </a:p>
          <a:p>
            <a:endParaRPr lang="en-US" dirty="0"/>
          </a:p>
          <a:p>
            <a:pPr marL="0" indent="0">
              <a:buNone/>
            </a:pPr>
            <a:endParaRPr lang="en-US" dirty="0"/>
          </a:p>
        </p:txBody>
      </p:sp>
      <p:pic>
        <p:nvPicPr>
          <p:cNvPr id="7" name="Picture 6">
            <a:extLst>
              <a:ext uri="{FF2B5EF4-FFF2-40B4-BE49-F238E27FC236}">
                <a16:creationId xmlns:a16="http://schemas.microsoft.com/office/drawing/2014/main" xmlns="" id="{9CC5EB53-B092-46F1-B8BB-5065E325EB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641" y="1383437"/>
            <a:ext cx="1780583" cy="1602107"/>
          </a:xfrm>
          <a:prstGeom prst="rect">
            <a:avLst/>
          </a:prstGeom>
        </p:spPr>
      </p:pic>
      <p:pic>
        <p:nvPicPr>
          <p:cNvPr id="9" name="Picture 8">
            <a:extLst>
              <a:ext uri="{FF2B5EF4-FFF2-40B4-BE49-F238E27FC236}">
                <a16:creationId xmlns:a16="http://schemas.microsoft.com/office/drawing/2014/main" xmlns="" id="{7071D96C-0FFB-47BE-96CC-4AE334808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175" y="1400832"/>
            <a:ext cx="1972623" cy="1593779"/>
          </a:xfrm>
          <a:prstGeom prst="rect">
            <a:avLst/>
          </a:prstGeom>
        </p:spPr>
      </p:pic>
      <p:pic>
        <p:nvPicPr>
          <p:cNvPr id="8" name="Picture 7">
            <a:extLst>
              <a:ext uri="{FF2B5EF4-FFF2-40B4-BE49-F238E27FC236}">
                <a16:creationId xmlns:a16="http://schemas.microsoft.com/office/drawing/2014/main" xmlns="" id="{54B6E58F-F062-4028-934F-10CD719AC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0094" y="1374369"/>
            <a:ext cx="1780583" cy="1602107"/>
          </a:xfrm>
          <a:prstGeom prst="rect">
            <a:avLst/>
          </a:prstGeom>
        </p:spPr>
      </p:pic>
      <p:sp>
        <p:nvSpPr>
          <p:cNvPr id="11" name="Oval 10">
            <a:extLst>
              <a:ext uri="{FF2B5EF4-FFF2-40B4-BE49-F238E27FC236}">
                <a16:creationId xmlns:a16="http://schemas.microsoft.com/office/drawing/2014/main" xmlns="" id="{EA0A532E-ECAE-45F1-B514-9F3A132BEED4}"/>
              </a:ext>
            </a:extLst>
          </p:cNvPr>
          <p:cNvSpPr/>
          <p:nvPr/>
        </p:nvSpPr>
        <p:spPr>
          <a:xfrm>
            <a:off x="761314" y="160046"/>
            <a:ext cx="10592487" cy="119619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C00000"/>
                </a:solidFill>
              </a:rPr>
              <a:t>Rescheduling</a:t>
            </a:r>
          </a:p>
          <a:p>
            <a:pPr algn="ctr"/>
            <a:r>
              <a:rPr lang="en-US" sz="3200" dirty="0">
                <a:solidFill>
                  <a:srgbClr val="C00000"/>
                </a:solidFill>
              </a:rPr>
              <a:t>Prior to Report – </a:t>
            </a:r>
            <a:r>
              <a:rPr lang="en-US" sz="3200" b="1" dirty="0">
                <a:solidFill>
                  <a:srgbClr val="C00000"/>
                </a:solidFill>
              </a:rPr>
              <a:t>within</a:t>
            </a:r>
            <a:r>
              <a:rPr lang="en-US" sz="3200" dirty="0">
                <a:solidFill>
                  <a:srgbClr val="C00000"/>
                </a:solidFill>
              </a:rPr>
              <a:t> 3 days</a:t>
            </a:r>
            <a:endParaRPr lang="en-US" sz="3200" dirty="0"/>
          </a:p>
        </p:txBody>
      </p:sp>
      <p:sp>
        <p:nvSpPr>
          <p:cNvPr id="12" name="TextBox 11">
            <a:extLst>
              <a:ext uri="{FF2B5EF4-FFF2-40B4-BE49-F238E27FC236}">
                <a16:creationId xmlns:a16="http://schemas.microsoft.com/office/drawing/2014/main" xmlns="" id="{44162BBA-3DF2-45C9-AC31-595ECC00A0BF}"/>
              </a:ext>
            </a:extLst>
          </p:cNvPr>
          <p:cNvSpPr txBox="1"/>
          <p:nvPr/>
        </p:nvSpPr>
        <p:spPr>
          <a:xfrm>
            <a:off x="5874732" y="1941205"/>
            <a:ext cx="650240" cy="830997"/>
          </a:xfrm>
          <a:prstGeom prst="rect">
            <a:avLst/>
          </a:prstGeom>
          <a:solidFill>
            <a:srgbClr val="C1E0FF"/>
          </a:solidFill>
        </p:spPr>
        <p:txBody>
          <a:bodyPr wrap="square" rtlCol="0">
            <a:spAutoFit/>
          </a:bodyPr>
          <a:lstStyle/>
          <a:p>
            <a:r>
              <a:rPr lang="en-US" sz="4800" b="1" dirty="0">
                <a:solidFill>
                  <a:srgbClr val="0070C0"/>
                </a:solidFill>
                <a:latin typeface="Arial Black" panose="020B0A04020102020204" pitchFamily="34" charset="0"/>
              </a:rPr>
              <a:t>2</a:t>
            </a:r>
          </a:p>
        </p:txBody>
      </p:sp>
      <p:sp>
        <p:nvSpPr>
          <p:cNvPr id="6" name="Rectangle 5">
            <a:extLst>
              <a:ext uri="{FF2B5EF4-FFF2-40B4-BE49-F238E27FC236}">
                <a16:creationId xmlns:a16="http://schemas.microsoft.com/office/drawing/2014/main" xmlns="" id="{CE0631D9-BB3C-4427-9F3B-D615A8B15DA7}"/>
              </a:ext>
            </a:extLst>
          </p:cNvPr>
          <p:cNvSpPr/>
          <p:nvPr/>
        </p:nvSpPr>
        <p:spPr>
          <a:xfrm>
            <a:off x="167054" y="2785669"/>
            <a:ext cx="11654159" cy="4562788"/>
          </a:xfrm>
          <a:prstGeom prst="rect">
            <a:avLst/>
          </a:prstGeom>
        </p:spPr>
        <p:txBody>
          <a:bodyPr wrap="square">
            <a:spAutoFit/>
          </a:bodyPr>
          <a:lstStyle/>
          <a:p>
            <a:pPr defTabSz="640048">
              <a:spcBef>
                <a:spcPts val="700"/>
              </a:spcBef>
              <a:buSzPct val="100000"/>
              <a:defRPr/>
            </a:pPr>
            <a:r>
              <a:rPr lang="en-US" sz="2400" dirty="0"/>
              <a:t>FA may </a:t>
            </a:r>
            <a:r>
              <a:rPr lang="en-US" sz="2400" u="sng" dirty="0"/>
              <a:t>request</a:t>
            </a:r>
            <a:r>
              <a:rPr lang="en-US" sz="2400" dirty="0"/>
              <a:t> to be removed from the sequence if change includes different:  </a:t>
            </a:r>
          </a:p>
          <a:p>
            <a:pPr defTabSz="640048">
              <a:spcBef>
                <a:spcPts val="700"/>
              </a:spcBef>
              <a:buSzPct val="100000"/>
              <a:buFont typeface="Wingdings" panose="05000000000000000000" pitchFamily="2" charset="2"/>
              <a:buChar char="Ø"/>
              <a:defRPr/>
            </a:pPr>
            <a:r>
              <a:rPr lang="en-US" sz="2400" dirty="0"/>
              <a:t>layover cities, city pairs</a:t>
            </a:r>
          </a:p>
          <a:p>
            <a:pPr defTabSz="640048">
              <a:spcBef>
                <a:spcPts val="700"/>
              </a:spcBef>
              <a:buSzPct val="100000"/>
              <a:buFont typeface="Wingdings" panose="05000000000000000000" pitchFamily="2" charset="2"/>
              <a:buChar char="Ø"/>
              <a:defRPr/>
            </a:pPr>
            <a:r>
              <a:rPr lang="en-US" sz="2400" dirty="0"/>
              <a:t>number of days in the sequence</a:t>
            </a:r>
          </a:p>
          <a:p>
            <a:pPr defTabSz="640048">
              <a:spcBef>
                <a:spcPts val="700"/>
              </a:spcBef>
              <a:buSzPct val="100000"/>
              <a:buFont typeface="Wingdings" panose="05000000000000000000" pitchFamily="2" charset="2"/>
              <a:buChar char="Ø"/>
              <a:defRPr/>
            </a:pPr>
            <a:r>
              <a:rPr lang="en-US" sz="2400" dirty="0"/>
              <a:t>arrives later than the originally scheduled sequence </a:t>
            </a:r>
          </a:p>
          <a:p>
            <a:pPr defTabSz="640048">
              <a:spcBef>
                <a:spcPts val="700"/>
              </a:spcBef>
              <a:buSzPct val="100000"/>
              <a:buFont typeface="Wingdings" panose="05000000000000000000" pitchFamily="2" charset="2"/>
              <a:buChar char="Ø"/>
              <a:defRPr/>
            </a:pPr>
            <a:r>
              <a:rPr lang="en-US" sz="2400" dirty="0"/>
              <a:t>needs Crew Schedule Consent</a:t>
            </a:r>
          </a:p>
          <a:p>
            <a:pPr defTabSz="640048">
              <a:spcBef>
                <a:spcPts val="700"/>
              </a:spcBef>
              <a:buSzPct val="100000"/>
              <a:defRPr/>
            </a:pPr>
            <a:endParaRPr lang="en-US" sz="2200" dirty="0"/>
          </a:p>
          <a:p>
            <a:pPr defTabSz="640048">
              <a:spcBef>
                <a:spcPts val="700"/>
              </a:spcBef>
              <a:buSzPct val="100000"/>
              <a:defRPr/>
            </a:pPr>
            <a:r>
              <a:rPr lang="en-US" sz="2000" b="1" dirty="0"/>
              <a:t>When</a:t>
            </a:r>
            <a:r>
              <a:rPr lang="en-US" sz="2000" dirty="0"/>
              <a:t> the FA is notified of the disruption determines more than 3 days or within 3 days.</a:t>
            </a:r>
          </a:p>
          <a:p>
            <a:pPr defTabSz="640048">
              <a:spcBef>
                <a:spcPts val="700"/>
              </a:spcBef>
              <a:buSzPct val="100000"/>
              <a:defRPr/>
            </a:pPr>
            <a:r>
              <a:rPr lang="en-US" sz="2000" dirty="0">
                <a:solidFill>
                  <a:srgbClr val="00B050"/>
                </a:solidFill>
              </a:rPr>
              <a:t>If FA rejects sequence, there is no pay protection. If FA accepts, pay protected for greater.</a:t>
            </a:r>
          </a:p>
          <a:p>
            <a:pPr defTabSz="640048">
              <a:spcBef>
                <a:spcPts val="700"/>
              </a:spcBef>
              <a:buSzPct val="100000"/>
              <a:defRPr/>
            </a:pPr>
            <a:r>
              <a:rPr lang="en-US" sz="2000" dirty="0"/>
              <a:t>If notified and report is earlier, then FA will be </a:t>
            </a:r>
            <a:r>
              <a:rPr lang="en-US" sz="2000" dirty="0">
                <a:solidFill>
                  <a:srgbClr val="00B050"/>
                </a:solidFill>
              </a:rPr>
              <a:t>pay protected according to Crew Substitution rules</a:t>
            </a:r>
          </a:p>
          <a:p>
            <a:pPr defTabSz="640048">
              <a:spcBef>
                <a:spcPts val="700"/>
              </a:spcBef>
              <a:buSzPct val="100000"/>
              <a:defRPr/>
            </a:pPr>
            <a:endParaRPr lang="en-US" sz="3600" dirty="0"/>
          </a:p>
        </p:txBody>
      </p:sp>
      <p:pic>
        <p:nvPicPr>
          <p:cNvPr id="13" name="Picture 12">
            <a:extLst>
              <a:ext uri="{FF2B5EF4-FFF2-40B4-BE49-F238E27FC236}">
                <a16:creationId xmlns:a16="http://schemas.microsoft.com/office/drawing/2014/main" xmlns="" id="{204374CC-0770-4FB2-A85A-95A329192039}"/>
              </a:ext>
            </a:extLst>
          </p:cNvPr>
          <p:cNvPicPr>
            <a:picLocks noChangeAspect="1"/>
          </p:cNvPicPr>
          <p:nvPr/>
        </p:nvPicPr>
        <p:blipFill>
          <a:blip r:embed="rId5"/>
          <a:stretch>
            <a:fillRect/>
          </a:stretch>
        </p:blipFill>
        <p:spPr>
          <a:xfrm>
            <a:off x="7438443" y="4169841"/>
            <a:ext cx="846251" cy="762001"/>
          </a:xfrm>
          <a:prstGeom prst="rect">
            <a:avLst/>
          </a:prstGeom>
        </p:spPr>
      </p:pic>
      <p:pic>
        <p:nvPicPr>
          <p:cNvPr id="14" name="Picture 13">
            <a:extLst>
              <a:ext uri="{FF2B5EF4-FFF2-40B4-BE49-F238E27FC236}">
                <a16:creationId xmlns:a16="http://schemas.microsoft.com/office/drawing/2014/main" xmlns="" id="{5EA0A6E1-641D-410F-9D35-CEDCCF8D45E9}"/>
              </a:ext>
            </a:extLst>
          </p:cNvPr>
          <p:cNvPicPr>
            <a:picLocks noChangeAspect="1"/>
          </p:cNvPicPr>
          <p:nvPr/>
        </p:nvPicPr>
        <p:blipFill>
          <a:blip r:embed="rId6"/>
          <a:stretch>
            <a:fillRect/>
          </a:stretch>
        </p:blipFill>
        <p:spPr>
          <a:xfrm>
            <a:off x="5090754" y="3223458"/>
            <a:ext cx="794087" cy="946383"/>
          </a:xfrm>
          <a:prstGeom prst="rect">
            <a:avLst/>
          </a:prstGeom>
        </p:spPr>
      </p:pic>
    </p:spTree>
    <p:extLst>
      <p:ext uri="{BB962C8B-B14F-4D97-AF65-F5344CB8AC3E}">
        <p14:creationId xmlns:p14="http://schemas.microsoft.com/office/powerpoint/2010/main" val="399651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304BA904-0854-422B-AE9B-37F2A6B2AE8F}"/>
              </a:ext>
            </a:extLst>
          </p:cNvPr>
          <p:cNvGrpSpPr/>
          <p:nvPr/>
        </p:nvGrpSpPr>
        <p:grpSpPr>
          <a:xfrm>
            <a:off x="2099168" y="390526"/>
            <a:ext cx="5613965" cy="5612343"/>
            <a:chOff x="-409308" y="271284"/>
            <a:chExt cx="3728241" cy="4237216"/>
          </a:xfrm>
        </p:grpSpPr>
        <p:pic>
          <p:nvPicPr>
            <p:cNvPr id="5" name="Picture 4">
              <a:extLst>
                <a:ext uri="{FF2B5EF4-FFF2-40B4-BE49-F238E27FC236}">
                  <a16:creationId xmlns:a16="http://schemas.microsoft.com/office/drawing/2014/main" xmlns="" id="{CF748B7E-59AA-4120-A351-9F0A0EBB33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7600" y="1206500"/>
              <a:ext cx="2201333" cy="3302000"/>
            </a:xfrm>
            <a:prstGeom prst="rect">
              <a:avLst/>
            </a:prstGeom>
          </p:spPr>
        </p:pic>
        <p:sp>
          <p:nvSpPr>
            <p:cNvPr id="6" name="Rounded Rectangular Callout 6">
              <a:extLst>
                <a:ext uri="{FF2B5EF4-FFF2-40B4-BE49-F238E27FC236}">
                  <a16:creationId xmlns:a16="http://schemas.microsoft.com/office/drawing/2014/main" xmlns="" id="{F499CE65-80C4-47E8-AEE1-F12A1E8D82D7}"/>
                </a:ext>
              </a:extLst>
            </p:cNvPr>
            <p:cNvSpPr/>
            <p:nvPr/>
          </p:nvSpPr>
          <p:spPr>
            <a:xfrm>
              <a:off x="-409308" y="271284"/>
              <a:ext cx="2125980" cy="1198904"/>
            </a:xfrm>
            <a:prstGeom prst="wedgeRoundRectCallout">
              <a:avLst>
                <a:gd name="adj1" fmla="val 34722"/>
                <a:gd name="adj2" fmla="val 11790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mericanSans" pitchFamily="50" charset="0"/>
                </a:rPr>
                <a:t>They changed my trip tomorrow that was a long SFO layover, to ABQ now.  I don’t want that trip anymore.</a:t>
              </a:r>
            </a:p>
          </p:txBody>
        </p:sp>
      </p:grpSp>
      <p:sp>
        <p:nvSpPr>
          <p:cNvPr id="10" name="Rounded Rectangular Callout 5">
            <a:extLst>
              <a:ext uri="{FF2B5EF4-FFF2-40B4-BE49-F238E27FC236}">
                <a16:creationId xmlns:a16="http://schemas.microsoft.com/office/drawing/2014/main" xmlns="" id="{710037FE-A2C7-4533-8741-7BA9674D85FB}"/>
              </a:ext>
            </a:extLst>
          </p:cNvPr>
          <p:cNvSpPr/>
          <p:nvPr/>
        </p:nvSpPr>
        <p:spPr>
          <a:xfrm>
            <a:off x="6625873" y="390526"/>
            <a:ext cx="3855863" cy="1688111"/>
          </a:xfrm>
          <a:prstGeom prst="wedgeRoundRectCallout">
            <a:avLst>
              <a:gd name="adj1" fmla="val -37441"/>
              <a:gd name="adj2" fmla="val 94714"/>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mericanSans" pitchFamily="50" charset="0"/>
              </a:rPr>
              <a:t>When Crew schedule notifies you of the change to your trip you can ask to be removed from that trip.  If they  can, they’ll replace you.</a:t>
            </a:r>
          </a:p>
        </p:txBody>
      </p:sp>
      <p:pic>
        <p:nvPicPr>
          <p:cNvPr id="12" name="Graphic 11" descr="Paper">
            <a:extLst>
              <a:ext uri="{FF2B5EF4-FFF2-40B4-BE49-F238E27FC236}">
                <a16:creationId xmlns:a16="http://schemas.microsoft.com/office/drawing/2014/main" xmlns="" id="{377D6D07-5B07-4799-AB24-4E8EF3C7AB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275419" y="4779365"/>
            <a:ext cx="2023533" cy="1507067"/>
          </a:xfrm>
          <a:prstGeom prst="rect">
            <a:avLst/>
          </a:prstGeom>
        </p:spPr>
      </p:pic>
      <p:sp>
        <p:nvSpPr>
          <p:cNvPr id="13" name="TextBox 12">
            <a:extLst>
              <a:ext uri="{FF2B5EF4-FFF2-40B4-BE49-F238E27FC236}">
                <a16:creationId xmlns:a16="http://schemas.microsoft.com/office/drawing/2014/main" xmlns="" id="{C980243C-FB8B-43C1-954D-A09258AB1D16}"/>
              </a:ext>
            </a:extLst>
          </p:cNvPr>
          <p:cNvSpPr txBox="1"/>
          <p:nvPr/>
        </p:nvSpPr>
        <p:spPr>
          <a:xfrm>
            <a:off x="9737515" y="5384799"/>
            <a:ext cx="880434" cy="369332"/>
          </a:xfrm>
          <a:prstGeom prst="rect">
            <a:avLst/>
          </a:prstGeom>
          <a:noFill/>
        </p:spPr>
        <p:txBody>
          <a:bodyPr wrap="none" rtlCol="0">
            <a:spAutoFit/>
          </a:bodyPr>
          <a:lstStyle/>
          <a:p>
            <a:r>
              <a:rPr lang="en-US" dirty="0"/>
              <a:t>10.J.2.c</a:t>
            </a:r>
          </a:p>
        </p:txBody>
      </p:sp>
    </p:spTree>
    <p:extLst>
      <p:ext uri="{BB962C8B-B14F-4D97-AF65-F5344CB8AC3E}">
        <p14:creationId xmlns:p14="http://schemas.microsoft.com/office/powerpoint/2010/main" val="4152272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2.xml><?xml version="1.0" encoding="utf-8"?>
<p:tagLst xmlns:a="http://schemas.openxmlformats.org/drawingml/2006/main" xmlns:r="http://schemas.openxmlformats.org/officeDocument/2006/relationships" xmlns:p="http://schemas.openxmlformats.org/presentationml/2006/main">
  <p:tag name="APPLIEDSTYLE" val="Page Number"/>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 Id="rId2" Type="http://schemas.microsoft.com/office/2011/relationships/webextension" Target="webextension2.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 dockstate="right" visibility="0" width="693" row="5">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A55238CA-C72E-4BDE-8E0D-94D1D953DE8A}">
  <we:reference id="wa104178141" version="3.10.0.19" store="en-US" storeType="OMEX"/>
  <we:alternateReferences>
    <we:reference id="WA104178141" version="3.10.0.19"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5E162B5D-3778-4F2D-B0A8-1EC471271F73}">
  <we:reference id="wa104381063" version="1.0.0.0" store="en-US" storeType="OMEX"/>
  <we:alternateReferences>
    <we:reference id="WA104381063" version="1.0.0.0"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8345</TotalTime>
  <Words>3692</Words>
  <Application>Microsoft Macintosh PowerPoint</Application>
  <PresentationFormat>Custom</PresentationFormat>
  <Paragraphs>509</Paragraphs>
  <Slides>50</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3" baseType="lpstr">
      <vt:lpstr>Slice</vt:lpstr>
      <vt:lpstr>Office Theme</vt:lpstr>
      <vt:lpstr>think-cell Slide</vt:lpstr>
      <vt:lpstr>Rescheduling  and Pay Protection  JCBA  Section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Rescheduling</vt:lpstr>
      <vt:lpstr>PowerPoint Presentation</vt:lpstr>
      <vt:lpstr>PowerPoint Presentation</vt:lpstr>
      <vt:lpstr>PowerPoint Presentation</vt:lpstr>
      <vt:lpstr>PowerPoint Presentation</vt:lpstr>
      <vt:lpstr>Rescheduling</vt:lpstr>
      <vt:lpstr>PowerPoint Presentation</vt:lpstr>
      <vt:lpstr>PowerPoint Presentation</vt:lpstr>
      <vt:lpstr>Rescheduling</vt:lpstr>
      <vt:lpstr> </vt:lpstr>
      <vt:lpstr>PowerPoint Presentation</vt:lpstr>
      <vt:lpstr>PowerPoint Presentation</vt:lpstr>
      <vt:lpstr>PowerPoint Presentation</vt:lpstr>
      <vt:lpstr>PowerPoint Presentation</vt:lpstr>
      <vt:lpstr>PowerPoint Presentation</vt:lpstr>
      <vt:lpstr>Equipment Substitution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Phase of Pay Protection  LAA</vt:lpstr>
      <vt:lpstr>May 2018 Changes</vt:lpstr>
      <vt:lpstr>PowerPoint Presentation</vt:lpstr>
      <vt:lpstr>Last 5 Day Pay Protection Changes May 2018  until “2nd Phase”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Hartling</dc:creator>
  <cp:lastModifiedBy>Alin Boswell</cp:lastModifiedBy>
  <cp:revision>258</cp:revision>
  <dcterms:created xsi:type="dcterms:W3CDTF">2018-03-27T17:49:01Z</dcterms:created>
  <dcterms:modified xsi:type="dcterms:W3CDTF">2018-05-17T18:25:45Z</dcterms:modified>
</cp:coreProperties>
</file>